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74"/>
  </p:notesMasterIdLst>
  <p:sldIdLst>
    <p:sldId id="256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695" r:id="rId14"/>
    <p:sldId id="804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613" r:id="rId44"/>
    <p:sldId id="614" r:id="rId45"/>
    <p:sldId id="615" r:id="rId46"/>
    <p:sldId id="616" r:id="rId47"/>
    <p:sldId id="807" r:id="rId48"/>
    <p:sldId id="299" r:id="rId49"/>
    <p:sldId id="806" r:id="rId50"/>
    <p:sldId id="307" r:id="rId51"/>
    <p:sldId id="308" r:id="rId52"/>
    <p:sldId id="309" r:id="rId53"/>
    <p:sldId id="310" r:id="rId54"/>
    <p:sldId id="311" r:id="rId55"/>
    <p:sldId id="312" r:id="rId56"/>
    <p:sldId id="313" r:id="rId57"/>
    <p:sldId id="314" r:id="rId58"/>
    <p:sldId id="315" r:id="rId59"/>
    <p:sldId id="316" r:id="rId60"/>
    <p:sldId id="317" r:id="rId61"/>
    <p:sldId id="318" r:id="rId62"/>
    <p:sldId id="319" r:id="rId63"/>
    <p:sldId id="320" r:id="rId64"/>
    <p:sldId id="321" r:id="rId65"/>
    <p:sldId id="322" r:id="rId66"/>
    <p:sldId id="323" r:id="rId67"/>
    <p:sldId id="324" r:id="rId68"/>
    <p:sldId id="325" r:id="rId69"/>
    <p:sldId id="326" r:id="rId70"/>
    <p:sldId id="327" r:id="rId71"/>
    <p:sldId id="328" r:id="rId72"/>
    <p:sldId id="329" r:id="rId73"/>
    <p:sldId id="330" r:id="rId75"/>
    <p:sldId id="331" r:id="rId76"/>
    <p:sldId id="332" r:id="rId77"/>
    <p:sldId id="333" r:id="rId78"/>
    <p:sldId id="334" r:id="rId79"/>
    <p:sldId id="335" r:id="rId80"/>
    <p:sldId id="336" r:id="rId81"/>
    <p:sldId id="337" r:id="rId82"/>
    <p:sldId id="338" r:id="rId83"/>
    <p:sldId id="339" r:id="rId84"/>
    <p:sldId id="340" r:id="rId85"/>
    <p:sldId id="341" r:id="rId86"/>
    <p:sldId id="342" r:id="rId87"/>
    <p:sldId id="343" r:id="rId88"/>
    <p:sldId id="345" r:id="rId89"/>
    <p:sldId id="346" r:id="rId90"/>
    <p:sldId id="347" r:id="rId91"/>
    <p:sldId id="348" r:id="rId92"/>
    <p:sldId id="349" r:id="rId93"/>
    <p:sldId id="350" r:id="rId94"/>
    <p:sldId id="351" r:id="rId95"/>
    <p:sldId id="352" r:id="rId96"/>
    <p:sldId id="353" r:id="rId97"/>
    <p:sldId id="354" r:id="rId98"/>
    <p:sldId id="355" r:id="rId99"/>
    <p:sldId id="699" r:id="rId100"/>
    <p:sldId id="700" r:id="rId101"/>
    <p:sldId id="701" r:id="rId102"/>
    <p:sldId id="702" r:id="rId103"/>
    <p:sldId id="703" r:id="rId104"/>
    <p:sldId id="362" r:id="rId105"/>
    <p:sldId id="697" r:id="rId106"/>
    <p:sldId id="363" r:id="rId107"/>
    <p:sldId id="364" r:id="rId108"/>
    <p:sldId id="365" r:id="rId109"/>
    <p:sldId id="366" r:id="rId110"/>
    <p:sldId id="367" r:id="rId111"/>
    <p:sldId id="368" r:id="rId112"/>
    <p:sldId id="369" r:id="rId113"/>
    <p:sldId id="372" r:id="rId114"/>
    <p:sldId id="373" r:id="rId115"/>
    <p:sldId id="374" r:id="rId116"/>
    <p:sldId id="380" r:id="rId117"/>
    <p:sldId id="381" r:id="rId118"/>
    <p:sldId id="382" r:id="rId119"/>
    <p:sldId id="383" r:id="rId120"/>
    <p:sldId id="704" r:id="rId121"/>
  </p:sldIdLst>
  <p:sldSz cx="14630400" cy="8229600"/>
  <p:notesSz cx="14630400" cy="82296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191" autoAdjust="0"/>
  </p:normalViewPr>
  <p:slideViewPr>
    <p:cSldViewPr>
      <p:cViewPr varScale="1">
        <p:scale>
          <a:sx n="76" d="100"/>
          <a:sy n="76" d="100"/>
        </p:scale>
        <p:origin x="120" y="150"/>
      </p:cViewPr>
      <p:guideLst>
        <p:guide orient="horz" pos="2836"/>
        <p:guide pos="222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7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6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notesMaster" Target="notesMasters/notesMaster1.xml"/><Relationship Id="rId73" Type="http://schemas.openxmlformats.org/officeDocument/2006/relationships/slide" Target="slides/slide71.xml"/><Relationship Id="rId72" Type="http://schemas.openxmlformats.org/officeDocument/2006/relationships/slide" Target="slides/slide70.xml"/><Relationship Id="rId71" Type="http://schemas.openxmlformats.org/officeDocument/2006/relationships/slide" Target="slides/slide69.xml"/><Relationship Id="rId70" Type="http://schemas.openxmlformats.org/officeDocument/2006/relationships/slide" Target="slides/slide68.xml"/><Relationship Id="rId7" Type="http://schemas.openxmlformats.org/officeDocument/2006/relationships/slide" Target="slides/slide5.xml"/><Relationship Id="rId69" Type="http://schemas.openxmlformats.org/officeDocument/2006/relationships/slide" Target="slides/slide67.xml"/><Relationship Id="rId68" Type="http://schemas.openxmlformats.org/officeDocument/2006/relationships/slide" Target="slides/slide66.xml"/><Relationship Id="rId67" Type="http://schemas.openxmlformats.org/officeDocument/2006/relationships/slide" Target="slides/slide65.xml"/><Relationship Id="rId66" Type="http://schemas.openxmlformats.org/officeDocument/2006/relationships/slide" Target="slides/slide64.xml"/><Relationship Id="rId65" Type="http://schemas.openxmlformats.org/officeDocument/2006/relationships/slide" Target="slides/slide63.xml"/><Relationship Id="rId64" Type="http://schemas.openxmlformats.org/officeDocument/2006/relationships/slide" Target="slides/slide62.xml"/><Relationship Id="rId63" Type="http://schemas.openxmlformats.org/officeDocument/2006/relationships/slide" Target="slides/slide61.xml"/><Relationship Id="rId62" Type="http://schemas.openxmlformats.org/officeDocument/2006/relationships/slide" Target="slides/slide60.xml"/><Relationship Id="rId61" Type="http://schemas.openxmlformats.org/officeDocument/2006/relationships/slide" Target="slides/slide59.xml"/><Relationship Id="rId60" Type="http://schemas.openxmlformats.org/officeDocument/2006/relationships/slide" Target="slides/slide58.xml"/><Relationship Id="rId6" Type="http://schemas.openxmlformats.org/officeDocument/2006/relationships/slide" Target="slides/slide4.xml"/><Relationship Id="rId59" Type="http://schemas.openxmlformats.org/officeDocument/2006/relationships/slide" Target="slides/slide57.xml"/><Relationship Id="rId58" Type="http://schemas.openxmlformats.org/officeDocument/2006/relationships/slide" Target="slides/slide56.xml"/><Relationship Id="rId57" Type="http://schemas.openxmlformats.org/officeDocument/2006/relationships/slide" Target="slides/slide55.xml"/><Relationship Id="rId56" Type="http://schemas.openxmlformats.org/officeDocument/2006/relationships/slide" Target="slides/slide54.xml"/><Relationship Id="rId55" Type="http://schemas.openxmlformats.org/officeDocument/2006/relationships/slide" Target="slides/slide53.xml"/><Relationship Id="rId54" Type="http://schemas.openxmlformats.org/officeDocument/2006/relationships/slide" Target="slides/slide52.xml"/><Relationship Id="rId53" Type="http://schemas.openxmlformats.org/officeDocument/2006/relationships/slide" Target="slides/slide51.xml"/><Relationship Id="rId52" Type="http://schemas.openxmlformats.org/officeDocument/2006/relationships/slide" Target="slides/slide50.xml"/><Relationship Id="rId51" Type="http://schemas.openxmlformats.org/officeDocument/2006/relationships/slide" Target="slides/slide49.xml"/><Relationship Id="rId50" Type="http://schemas.openxmlformats.org/officeDocument/2006/relationships/slide" Target="slides/slide48.xml"/><Relationship Id="rId5" Type="http://schemas.openxmlformats.org/officeDocument/2006/relationships/slide" Target="slides/slide3.xml"/><Relationship Id="rId49" Type="http://schemas.openxmlformats.org/officeDocument/2006/relationships/slide" Target="slides/slide47.xml"/><Relationship Id="rId48" Type="http://schemas.openxmlformats.org/officeDocument/2006/relationships/slide" Target="slides/slide46.xml"/><Relationship Id="rId47" Type="http://schemas.openxmlformats.org/officeDocument/2006/relationships/slide" Target="slides/slide45.xml"/><Relationship Id="rId46" Type="http://schemas.openxmlformats.org/officeDocument/2006/relationships/slide" Target="slides/slide44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4" Type="http://schemas.openxmlformats.org/officeDocument/2006/relationships/tableStyles" Target="tableStyles.xml"/><Relationship Id="rId123" Type="http://schemas.openxmlformats.org/officeDocument/2006/relationships/viewProps" Target="viewProps.xml"/><Relationship Id="rId122" Type="http://schemas.openxmlformats.org/officeDocument/2006/relationships/presProps" Target="presProps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10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9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13524992" cy="37161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17679305" y="0"/>
            <a:ext cx="13524992" cy="37161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383768" y="925830"/>
            <a:ext cx="4443984" cy="2499741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3121152" y="3564446"/>
            <a:ext cx="24969216" cy="291636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7035023"/>
            <a:ext cx="13524992" cy="37161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17679305" y="7035023"/>
            <a:ext cx="13524992" cy="37161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13384213" y="925513"/>
            <a:ext cx="4443412" cy="2500312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555498" y="302768"/>
            <a:ext cx="13519403" cy="4527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194560" y="4608576"/>
            <a:ext cx="10241280" cy="20574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rgbClr val="8B8B8B"/>
                </a:solidFill>
                <a:latin typeface="微软雅黑" panose="020B0503020204020204" charset="-122"/>
                <a:cs typeface="微软雅黑" panose="020B0503020204020204" charset="-122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rgbClr val="8B8B8B"/>
                </a:solidFill>
                <a:latin typeface="微软雅黑" panose="020B0503020204020204" charset="-122"/>
                <a:cs typeface="微软雅黑" panose="020B0503020204020204" charset="-122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731520" y="1892808"/>
            <a:ext cx="6364224" cy="543153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7534656" y="1892808"/>
            <a:ext cx="6364224" cy="543153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rgbClr val="8B8B8B"/>
                </a:solidFill>
                <a:latin typeface="微软雅黑" panose="020B0503020204020204" charset="-122"/>
                <a:cs typeface="微软雅黑" panose="020B0503020204020204" charset="-122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046476" y="1882140"/>
            <a:ext cx="8537447" cy="6959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0" i="0">
                <a:solidFill>
                  <a:srgbClr val="8B8B8B"/>
                </a:solidFill>
                <a:latin typeface="微软雅黑" panose="020B0503020204020204" charset="-122"/>
                <a:cs typeface="微软雅黑" panose="020B0503020204020204" charset="-122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017269" y="3616705"/>
            <a:ext cx="12595860" cy="47205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974336" y="7653528"/>
            <a:ext cx="4681728" cy="4114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731520" y="7653528"/>
            <a:ext cx="3364992" cy="4114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0533888" y="7653528"/>
            <a:ext cx="3364992" cy="4114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34.png"/><Relationship Id="rId1" Type="http://schemas.openxmlformats.org/officeDocument/2006/relationships/image" Target="../media/image133.jpe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36.png"/><Relationship Id="rId1" Type="http://schemas.openxmlformats.org/officeDocument/2006/relationships/image" Target="../media/image135.jpeg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7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39.png"/><Relationship Id="rId1" Type="http://schemas.openxmlformats.org/officeDocument/2006/relationships/image" Target="../media/image138.jpe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41.png"/><Relationship Id="rId1" Type="http://schemas.openxmlformats.org/officeDocument/2006/relationships/image" Target="../media/image140.jpe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43.png"/><Relationship Id="rId1" Type="http://schemas.openxmlformats.org/officeDocument/2006/relationships/image" Target="../media/image142.jpe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45.png"/><Relationship Id="rId1" Type="http://schemas.openxmlformats.org/officeDocument/2006/relationships/image" Target="../media/image144.jpe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47.png"/><Relationship Id="rId1" Type="http://schemas.openxmlformats.org/officeDocument/2006/relationships/image" Target="../media/image146.jpeg"/></Relationships>
</file>

<file path=ppt/slides/_rels/slide10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151.png"/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image" Target="../media/image148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53.png"/><Relationship Id="rId1" Type="http://schemas.openxmlformats.org/officeDocument/2006/relationships/image" Target="../media/image152.jpeg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54.jpeg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55.jpeg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56.jpeg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57.jpeg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58.jpeg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5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jpe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1" Type="http://schemas.openxmlformats.org/officeDocument/2006/relationships/image" Target="../media/image18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21.png"/><Relationship Id="rId1" Type="http://schemas.openxmlformats.org/officeDocument/2006/relationships/image" Target="../media/image20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5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6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7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29.png"/><Relationship Id="rId1" Type="http://schemas.openxmlformats.org/officeDocument/2006/relationships/image" Target="../media/image28.jpe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0.jpe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1.jpe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2.jpe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3.jpe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4.jpe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5.jpe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36.jpe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37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8.jpe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9.jpe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0.jpe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1.jpe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2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3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4.jpe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6.jpeg"/><Relationship Id="rId1" Type="http://schemas.openxmlformats.org/officeDocument/2006/relationships/image" Target="../media/image45.jpe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48.png"/><Relationship Id="rId1" Type="http://schemas.openxmlformats.org/officeDocument/2006/relationships/image" Target="../media/image47.jpeg"/></Relationships>
</file>

<file path=ppt/slides/_rels/slide5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1.png"/><Relationship Id="rId2" Type="http://schemas.openxmlformats.org/officeDocument/2006/relationships/image" Target="../media/image50.jpeg"/><Relationship Id="rId1" Type="http://schemas.openxmlformats.org/officeDocument/2006/relationships/image" Target="../media/image49.jpe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53.png"/><Relationship Id="rId1" Type="http://schemas.openxmlformats.org/officeDocument/2006/relationships/image" Target="../media/image52.jpe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55.png"/><Relationship Id="rId1" Type="http://schemas.openxmlformats.org/officeDocument/2006/relationships/image" Target="../media/image54.jpe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7.jpe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9.png"/><Relationship Id="rId1" Type="http://schemas.openxmlformats.org/officeDocument/2006/relationships/image" Target="../media/image58.jpe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1.png"/><Relationship Id="rId1" Type="http://schemas.openxmlformats.org/officeDocument/2006/relationships/image" Target="../media/image60.jpe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63.png"/><Relationship Id="rId1" Type="http://schemas.openxmlformats.org/officeDocument/2006/relationships/image" Target="../media/image62.jpe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4.jpe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5.jpe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67.png"/><Relationship Id="rId1" Type="http://schemas.openxmlformats.org/officeDocument/2006/relationships/image" Target="../media/image66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69.png"/><Relationship Id="rId1" Type="http://schemas.openxmlformats.org/officeDocument/2006/relationships/image" Target="../media/image68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71.png"/><Relationship Id="rId1" Type="http://schemas.openxmlformats.org/officeDocument/2006/relationships/image" Target="../media/image70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73.png"/><Relationship Id="rId1" Type="http://schemas.openxmlformats.org/officeDocument/2006/relationships/image" Target="../media/image72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.xml"/><Relationship Id="rId1" Type="http://schemas.openxmlformats.org/officeDocument/2006/relationships/tags" Target="../tags/tag5.xml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image" Target="../media/image74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78.png"/><Relationship Id="rId1" Type="http://schemas.openxmlformats.org/officeDocument/2006/relationships/image" Target="../media/image77.jpe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0.png"/><Relationship Id="rId1" Type="http://schemas.openxmlformats.org/officeDocument/2006/relationships/image" Target="../media/image79.jpe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2.png"/><Relationship Id="rId1" Type="http://schemas.openxmlformats.org/officeDocument/2006/relationships/image" Target="../media/image81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84.png"/><Relationship Id="rId1" Type="http://schemas.openxmlformats.org/officeDocument/2006/relationships/image" Target="../media/image83.jpe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86.png"/><Relationship Id="rId1" Type="http://schemas.openxmlformats.org/officeDocument/2006/relationships/image" Target="../media/image85.jpeg"/></Relationships>
</file>

<file path=ppt/slides/_rels/slide7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image" Target="../media/image87.jpe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91.png"/><Relationship Id="rId1" Type="http://schemas.openxmlformats.org/officeDocument/2006/relationships/image" Target="../media/image90.jpe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93.png"/><Relationship Id="rId1" Type="http://schemas.openxmlformats.org/officeDocument/2006/relationships/image" Target="../media/image92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95.png"/><Relationship Id="rId1" Type="http://schemas.openxmlformats.org/officeDocument/2006/relationships/image" Target="../media/image94.jpeg"/></Relationships>
</file>

<file path=ppt/slides/_rels/slide8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97.png"/><Relationship Id="rId1" Type="http://schemas.openxmlformats.org/officeDocument/2006/relationships/image" Target="../media/image96.jpe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99.png"/><Relationship Id="rId1" Type="http://schemas.openxmlformats.org/officeDocument/2006/relationships/image" Target="../media/image98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1.png"/><Relationship Id="rId1" Type="http://schemas.openxmlformats.org/officeDocument/2006/relationships/image" Target="../media/image100.jpe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3.png"/><Relationship Id="rId1" Type="http://schemas.openxmlformats.org/officeDocument/2006/relationships/image" Target="../media/image102.jpe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5.png"/><Relationship Id="rId1" Type="http://schemas.openxmlformats.org/officeDocument/2006/relationships/image" Target="../media/image104.jpe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7.jpeg"/><Relationship Id="rId1" Type="http://schemas.openxmlformats.org/officeDocument/2006/relationships/image" Target="../media/image106.pn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10.png"/><Relationship Id="rId2" Type="http://schemas.openxmlformats.org/officeDocument/2006/relationships/image" Target="../media/image109.jpeg"/><Relationship Id="rId1" Type="http://schemas.openxmlformats.org/officeDocument/2006/relationships/image" Target="../media/image108.jpe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2.png"/><Relationship Id="rId1" Type="http://schemas.openxmlformats.org/officeDocument/2006/relationships/image" Target="../media/image111.jpe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4.png"/><Relationship Id="rId1" Type="http://schemas.openxmlformats.org/officeDocument/2006/relationships/image" Target="../media/image113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16.png"/><Relationship Id="rId1" Type="http://schemas.openxmlformats.org/officeDocument/2006/relationships/image" Target="../media/image115.jpe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8.png"/><Relationship Id="rId1" Type="http://schemas.openxmlformats.org/officeDocument/2006/relationships/image" Target="../media/image117.jpe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0.png"/><Relationship Id="rId1" Type="http://schemas.openxmlformats.org/officeDocument/2006/relationships/image" Target="../media/image119.jpe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2.png"/><Relationship Id="rId1" Type="http://schemas.openxmlformats.org/officeDocument/2006/relationships/image" Target="../media/image121.jpe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4.png"/><Relationship Id="rId1" Type="http://schemas.openxmlformats.org/officeDocument/2006/relationships/image" Target="../media/image123.jpe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6.png"/><Relationship Id="rId1" Type="http://schemas.openxmlformats.org/officeDocument/2006/relationships/image" Target="../media/image125.png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28.png"/><Relationship Id="rId1" Type="http://schemas.openxmlformats.org/officeDocument/2006/relationships/image" Target="../media/image127.jpe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30.png"/><Relationship Id="rId1" Type="http://schemas.openxmlformats.org/officeDocument/2006/relationships/image" Target="../media/image129.jpe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32.png"/><Relationship Id="rId1" Type="http://schemas.openxmlformats.org/officeDocument/2006/relationships/image" Target="../media/image13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4630400" cy="8229600"/>
          </a:xfrm>
          <a:custGeom>
            <a:avLst/>
            <a:gdLst/>
            <a:ahLst/>
            <a:cxnLst/>
            <a:rect l="l" t="t" r="r" b="b"/>
            <a:pathLst>
              <a:path w="14630400" h="8229600">
                <a:moveTo>
                  <a:pt x="14630400" y="8229597"/>
                </a:moveTo>
                <a:lnTo>
                  <a:pt x="14630400" y="0"/>
                </a:lnTo>
                <a:lnTo>
                  <a:pt x="0" y="0"/>
                </a:lnTo>
                <a:lnTo>
                  <a:pt x="0" y="8229597"/>
                </a:lnTo>
                <a:lnTo>
                  <a:pt x="14630400" y="8229597"/>
                </a:lnTo>
                <a:close/>
              </a:path>
            </a:pathLst>
          </a:custGeom>
          <a:solidFill>
            <a:srgbClr val="49B65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548371" y="3473956"/>
            <a:ext cx="7082027" cy="475564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319405" y="2269490"/>
            <a:ext cx="10756900" cy="2296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0995" marR="5080" indent="-328930" algn="ctr">
              <a:lnSpc>
                <a:spcPct val="100000"/>
              </a:lnSpc>
              <a:spcBef>
                <a:spcPts val="100"/>
              </a:spcBef>
            </a:pPr>
            <a:r>
              <a:rPr lang="en-US" altLang="zh-CN" sz="7200" b="1" dirty="0">
                <a:solidFill>
                  <a:schemeClr val="bg1"/>
                </a:solidFill>
                <a:cs typeface="方正小标宋简体" panose="03000509000000000000" charset="-122"/>
                <a:sym typeface="+mn-ea"/>
              </a:rPr>
              <a:t>python</a:t>
            </a:r>
            <a:r>
              <a:rPr lang="zh-CN" altLang="en-US" sz="7200" b="1" dirty="0">
                <a:solidFill>
                  <a:schemeClr val="bg1"/>
                </a:solidFill>
                <a:cs typeface="方正小标宋简体" panose="03000509000000000000" charset="-122"/>
                <a:sym typeface="+mn-ea"/>
              </a:rPr>
              <a:t>语言入门与实践</a:t>
            </a:r>
            <a:endParaRPr lang="zh-CN" sz="7200" b="1" spc="-5" dirty="0">
              <a:solidFill>
                <a:srgbClr val="FBFBFB"/>
              </a:solidFill>
              <a:latin typeface="微软雅黑" panose="020B0503020204020204" charset="-122"/>
              <a:cs typeface="微软雅黑" panose="020B0503020204020204" charset="-122"/>
            </a:endParaRPr>
          </a:p>
          <a:p>
            <a:pPr marL="340995" marR="5080" indent="-328930" algn="ctr">
              <a:lnSpc>
                <a:spcPct val="140000"/>
              </a:lnSpc>
              <a:spcBef>
                <a:spcPts val="100"/>
              </a:spcBef>
            </a:pPr>
            <a:r>
              <a:rPr lang="zh-CN" sz="5400" b="1" spc="-5" dirty="0">
                <a:solidFill>
                  <a:srgbClr val="FBFBFB"/>
                </a:solidFill>
                <a:latin typeface="微软雅黑" panose="020B0503020204020204" charset="-122"/>
                <a:cs typeface="微软雅黑" panose="020B0503020204020204" charset="-122"/>
              </a:rPr>
              <a:t>数据分析快速入门</a:t>
            </a:r>
            <a:endParaRPr lang="zh-CN" sz="5400" b="1" spc="-5" dirty="0">
              <a:solidFill>
                <a:srgbClr val="FBFBFB"/>
              </a:solidFill>
              <a:latin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66419" y="302768"/>
            <a:ext cx="270700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solidFill>
                  <a:srgbClr val="F47163"/>
                </a:solidFill>
              </a:rPr>
              <a:t>为什么用Numpy</a:t>
            </a:r>
            <a:endParaRPr sz="2800"/>
          </a:p>
        </p:txBody>
      </p:sp>
      <p:sp>
        <p:nvSpPr>
          <p:cNvPr id="3" name="object 3"/>
          <p:cNvSpPr/>
          <p:nvPr/>
        </p:nvSpPr>
        <p:spPr>
          <a:xfrm>
            <a:off x="0" y="211836"/>
            <a:ext cx="476250" cy="661670"/>
          </a:xfrm>
          <a:custGeom>
            <a:avLst/>
            <a:gdLst/>
            <a:ahLst/>
            <a:cxnLst/>
            <a:rect l="l" t="t" r="r" b="b"/>
            <a:pathLst>
              <a:path w="476250" h="661669">
                <a:moveTo>
                  <a:pt x="0" y="661416"/>
                </a:moveTo>
                <a:lnTo>
                  <a:pt x="476250" y="661416"/>
                </a:lnTo>
                <a:lnTo>
                  <a:pt x="476250" y="0"/>
                </a:lnTo>
                <a:lnTo>
                  <a:pt x="0" y="0"/>
                </a:lnTo>
                <a:lnTo>
                  <a:pt x="0" y="661416"/>
                </a:lnTo>
                <a:close/>
              </a:path>
            </a:pathLst>
          </a:custGeom>
          <a:solidFill>
            <a:srgbClr val="F4716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933955" y="2319527"/>
            <a:ext cx="914400" cy="914400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10458" y="2360"/>
                </a:lnTo>
                <a:lnTo>
                  <a:pt x="365066" y="9289"/>
                </a:lnTo>
                <a:lnTo>
                  <a:pt x="321253" y="20557"/>
                </a:lnTo>
                <a:lnTo>
                  <a:pt x="279249" y="35933"/>
                </a:lnTo>
                <a:lnTo>
                  <a:pt x="239283" y="55187"/>
                </a:lnTo>
                <a:lnTo>
                  <a:pt x="201587" y="78090"/>
                </a:lnTo>
                <a:lnTo>
                  <a:pt x="166390" y="104411"/>
                </a:lnTo>
                <a:lnTo>
                  <a:pt x="133921" y="133921"/>
                </a:lnTo>
                <a:lnTo>
                  <a:pt x="104411" y="166390"/>
                </a:lnTo>
                <a:lnTo>
                  <a:pt x="78090" y="201587"/>
                </a:lnTo>
                <a:lnTo>
                  <a:pt x="55187" y="239283"/>
                </a:lnTo>
                <a:lnTo>
                  <a:pt x="35933" y="279249"/>
                </a:lnTo>
                <a:lnTo>
                  <a:pt x="20557" y="321253"/>
                </a:lnTo>
                <a:lnTo>
                  <a:pt x="9289" y="365066"/>
                </a:lnTo>
                <a:lnTo>
                  <a:pt x="2360" y="410458"/>
                </a:lnTo>
                <a:lnTo>
                  <a:pt x="0" y="457200"/>
                </a:lnTo>
                <a:lnTo>
                  <a:pt x="2360" y="503941"/>
                </a:lnTo>
                <a:lnTo>
                  <a:pt x="9289" y="549333"/>
                </a:lnTo>
                <a:lnTo>
                  <a:pt x="20557" y="593146"/>
                </a:lnTo>
                <a:lnTo>
                  <a:pt x="35933" y="635150"/>
                </a:lnTo>
                <a:lnTo>
                  <a:pt x="55187" y="675116"/>
                </a:lnTo>
                <a:lnTo>
                  <a:pt x="78090" y="712812"/>
                </a:lnTo>
                <a:lnTo>
                  <a:pt x="104411" y="748009"/>
                </a:lnTo>
                <a:lnTo>
                  <a:pt x="133921" y="780478"/>
                </a:lnTo>
                <a:lnTo>
                  <a:pt x="166390" y="809988"/>
                </a:lnTo>
                <a:lnTo>
                  <a:pt x="201587" y="836309"/>
                </a:lnTo>
                <a:lnTo>
                  <a:pt x="239283" y="859212"/>
                </a:lnTo>
                <a:lnTo>
                  <a:pt x="279249" y="878466"/>
                </a:lnTo>
                <a:lnTo>
                  <a:pt x="321253" y="893842"/>
                </a:lnTo>
                <a:lnTo>
                  <a:pt x="365066" y="905110"/>
                </a:lnTo>
                <a:lnTo>
                  <a:pt x="410458" y="912039"/>
                </a:lnTo>
                <a:lnTo>
                  <a:pt x="457200" y="914400"/>
                </a:lnTo>
                <a:lnTo>
                  <a:pt x="503941" y="912039"/>
                </a:lnTo>
                <a:lnTo>
                  <a:pt x="549333" y="905110"/>
                </a:lnTo>
                <a:lnTo>
                  <a:pt x="593146" y="893842"/>
                </a:lnTo>
                <a:lnTo>
                  <a:pt x="635150" y="878466"/>
                </a:lnTo>
                <a:lnTo>
                  <a:pt x="675116" y="859212"/>
                </a:lnTo>
                <a:lnTo>
                  <a:pt x="712812" y="836309"/>
                </a:lnTo>
                <a:lnTo>
                  <a:pt x="748009" y="809988"/>
                </a:lnTo>
                <a:lnTo>
                  <a:pt x="780478" y="780478"/>
                </a:lnTo>
                <a:lnTo>
                  <a:pt x="809988" y="748009"/>
                </a:lnTo>
                <a:lnTo>
                  <a:pt x="836309" y="712812"/>
                </a:lnTo>
                <a:lnTo>
                  <a:pt x="859212" y="675116"/>
                </a:lnTo>
                <a:lnTo>
                  <a:pt x="878466" y="635150"/>
                </a:lnTo>
                <a:lnTo>
                  <a:pt x="893842" y="593146"/>
                </a:lnTo>
                <a:lnTo>
                  <a:pt x="905110" y="549333"/>
                </a:lnTo>
                <a:lnTo>
                  <a:pt x="912039" y="503941"/>
                </a:lnTo>
                <a:lnTo>
                  <a:pt x="914400" y="457200"/>
                </a:lnTo>
                <a:lnTo>
                  <a:pt x="912039" y="410458"/>
                </a:lnTo>
                <a:lnTo>
                  <a:pt x="905110" y="365066"/>
                </a:lnTo>
                <a:lnTo>
                  <a:pt x="893842" y="321253"/>
                </a:lnTo>
                <a:lnTo>
                  <a:pt x="878466" y="279249"/>
                </a:lnTo>
                <a:lnTo>
                  <a:pt x="859212" y="239283"/>
                </a:lnTo>
                <a:lnTo>
                  <a:pt x="836309" y="201587"/>
                </a:lnTo>
                <a:lnTo>
                  <a:pt x="809988" y="166390"/>
                </a:lnTo>
                <a:lnTo>
                  <a:pt x="780478" y="133921"/>
                </a:lnTo>
                <a:lnTo>
                  <a:pt x="748009" y="104411"/>
                </a:lnTo>
                <a:lnTo>
                  <a:pt x="712812" y="78090"/>
                </a:lnTo>
                <a:lnTo>
                  <a:pt x="675116" y="55187"/>
                </a:lnTo>
                <a:lnTo>
                  <a:pt x="635150" y="35933"/>
                </a:lnTo>
                <a:lnTo>
                  <a:pt x="593146" y="20557"/>
                </a:lnTo>
                <a:lnTo>
                  <a:pt x="549333" y="9289"/>
                </a:lnTo>
                <a:lnTo>
                  <a:pt x="503941" y="2360"/>
                </a:lnTo>
                <a:lnTo>
                  <a:pt x="457200" y="0"/>
                </a:lnTo>
                <a:close/>
              </a:path>
            </a:pathLst>
          </a:custGeom>
          <a:solidFill>
            <a:srgbClr val="84CAC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3060954" y="2487675"/>
            <a:ext cx="124396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b="1" spc="-5" dirty="0">
                <a:solidFill>
                  <a:srgbClr val="929292"/>
                </a:solidFill>
                <a:latin typeface="微软雅黑" panose="020B0503020204020204" charset="-122"/>
                <a:cs typeface="微软雅黑" panose="020B0503020204020204" charset="-122"/>
              </a:rPr>
              <a:t>高性能</a:t>
            </a:r>
            <a:endParaRPr sz="32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933955" y="3807714"/>
            <a:ext cx="914400" cy="914400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10458" y="2360"/>
                </a:lnTo>
                <a:lnTo>
                  <a:pt x="365066" y="9289"/>
                </a:lnTo>
                <a:lnTo>
                  <a:pt x="321253" y="20557"/>
                </a:lnTo>
                <a:lnTo>
                  <a:pt x="279249" y="35933"/>
                </a:lnTo>
                <a:lnTo>
                  <a:pt x="239283" y="55187"/>
                </a:lnTo>
                <a:lnTo>
                  <a:pt x="201587" y="78090"/>
                </a:lnTo>
                <a:lnTo>
                  <a:pt x="166390" y="104411"/>
                </a:lnTo>
                <a:lnTo>
                  <a:pt x="133921" y="133921"/>
                </a:lnTo>
                <a:lnTo>
                  <a:pt x="104411" y="166390"/>
                </a:lnTo>
                <a:lnTo>
                  <a:pt x="78090" y="201587"/>
                </a:lnTo>
                <a:lnTo>
                  <a:pt x="55187" y="239283"/>
                </a:lnTo>
                <a:lnTo>
                  <a:pt x="35933" y="279249"/>
                </a:lnTo>
                <a:lnTo>
                  <a:pt x="20557" y="321253"/>
                </a:lnTo>
                <a:lnTo>
                  <a:pt x="9289" y="365066"/>
                </a:lnTo>
                <a:lnTo>
                  <a:pt x="2360" y="410458"/>
                </a:lnTo>
                <a:lnTo>
                  <a:pt x="0" y="457200"/>
                </a:lnTo>
                <a:lnTo>
                  <a:pt x="2360" y="503941"/>
                </a:lnTo>
                <a:lnTo>
                  <a:pt x="9289" y="549333"/>
                </a:lnTo>
                <a:lnTo>
                  <a:pt x="20557" y="593146"/>
                </a:lnTo>
                <a:lnTo>
                  <a:pt x="35933" y="635150"/>
                </a:lnTo>
                <a:lnTo>
                  <a:pt x="55187" y="675116"/>
                </a:lnTo>
                <a:lnTo>
                  <a:pt x="78090" y="712812"/>
                </a:lnTo>
                <a:lnTo>
                  <a:pt x="104411" y="748009"/>
                </a:lnTo>
                <a:lnTo>
                  <a:pt x="133921" y="780478"/>
                </a:lnTo>
                <a:lnTo>
                  <a:pt x="166390" y="809988"/>
                </a:lnTo>
                <a:lnTo>
                  <a:pt x="201587" y="836309"/>
                </a:lnTo>
                <a:lnTo>
                  <a:pt x="239283" y="859212"/>
                </a:lnTo>
                <a:lnTo>
                  <a:pt x="279249" y="878466"/>
                </a:lnTo>
                <a:lnTo>
                  <a:pt x="321253" y="893842"/>
                </a:lnTo>
                <a:lnTo>
                  <a:pt x="365066" y="905110"/>
                </a:lnTo>
                <a:lnTo>
                  <a:pt x="410458" y="912039"/>
                </a:lnTo>
                <a:lnTo>
                  <a:pt x="457200" y="914400"/>
                </a:lnTo>
                <a:lnTo>
                  <a:pt x="503941" y="912039"/>
                </a:lnTo>
                <a:lnTo>
                  <a:pt x="549333" y="905110"/>
                </a:lnTo>
                <a:lnTo>
                  <a:pt x="593146" y="893842"/>
                </a:lnTo>
                <a:lnTo>
                  <a:pt x="635150" y="878466"/>
                </a:lnTo>
                <a:lnTo>
                  <a:pt x="675116" y="859212"/>
                </a:lnTo>
                <a:lnTo>
                  <a:pt x="712812" y="836309"/>
                </a:lnTo>
                <a:lnTo>
                  <a:pt x="748009" y="809988"/>
                </a:lnTo>
                <a:lnTo>
                  <a:pt x="780478" y="780478"/>
                </a:lnTo>
                <a:lnTo>
                  <a:pt x="809988" y="748009"/>
                </a:lnTo>
                <a:lnTo>
                  <a:pt x="836309" y="712812"/>
                </a:lnTo>
                <a:lnTo>
                  <a:pt x="859212" y="675116"/>
                </a:lnTo>
                <a:lnTo>
                  <a:pt x="878466" y="635150"/>
                </a:lnTo>
                <a:lnTo>
                  <a:pt x="893842" y="593146"/>
                </a:lnTo>
                <a:lnTo>
                  <a:pt x="905110" y="549333"/>
                </a:lnTo>
                <a:lnTo>
                  <a:pt x="912039" y="503941"/>
                </a:lnTo>
                <a:lnTo>
                  <a:pt x="914400" y="457200"/>
                </a:lnTo>
                <a:lnTo>
                  <a:pt x="912039" y="410458"/>
                </a:lnTo>
                <a:lnTo>
                  <a:pt x="905110" y="365066"/>
                </a:lnTo>
                <a:lnTo>
                  <a:pt x="893842" y="321253"/>
                </a:lnTo>
                <a:lnTo>
                  <a:pt x="878466" y="279249"/>
                </a:lnTo>
                <a:lnTo>
                  <a:pt x="859212" y="239283"/>
                </a:lnTo>
                <a:lnTo>
                  <a:pt x="836309" y="201587"/>
                </a:lnTo>
                <a:lnTo>
                  <a:pt x="809988" y="166390"/>
                </a:lnTo>
                <a:lnTo>
                  <a:pt x="780478" y="133921"/>
                </a:lnTo>
                <a:lnTo>
                  <a:pt x="748009" y="104411"/>
                </a:lnTo>
                <a:lnTo>
                  <a:pt x="712812" y="78090"/>
                </a:lnTo>
                <a:lnTo>
                  <a:pt x="675116" y="55187"/>
                </a:lnTo>
                <a:lnTo>
                  <a:pt x="635150" y="35933"/>
                </a:lnTo>
                <a:lnTo>
                  <a:pt x="593146" y="20557"/>
                </a:lnTo>
                <a:lnTo>
                  <a:pt x="549333" y="9289"/>
                </a:lnTo>
                <a:lnTo>
                  <a:pt x="503941" y="2360"/>
                </a:lnTo>
                <a:lnTo>
                  <a:pt x="457200" y="0"/>
                </a:lnTo>
                <a:close/>
              </a:path>
            </a:pathLst>
          </a:custGeom>
          <a:solidFill>
            <a:srgbClr val="1B6AA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3060954" y="3976370"/>
            <a:ext cx="1650364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b="1" spc="-5" dirty="0">
                <a:solidFill>
                  <a:srgbClr val="929292"/>
                </a:solidFill>
                <a:latin typeface="微软雅黑" panose="020B0503020204020204" charset="-122"/>
                <a:cs typeface="微软雅黑" panose="020B0503020204020204" charset="-122"/>
              </a:rPr>
              <a:t>数组运算</a:t>
            </a:r>
            <a:endParaRPr sz="32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429755" y="2330957"/>
            <a:ext cx="914400" cy="914400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10458" y="2360"/>
                </a:lnTo>
                <a:lnTo>
                  <a:pt x="365066" y="9289"/>
                </a:lnTo>
                <a:lnTo>
                  <a:pt x="321253" y="20557"/>
                </a:lnTo>
                <a:lnTo>
                  <a:pt x="279249" y="35933"/>
                </a:lnTo>
                <a:lnTo>
                  <a:pt x="239283" y="55187"/>
                </a:lnTo>
                <a:lnTo>
                  <a:pt x="201587" y="78090"/>
                </a:lnTo>
                <a:lnTo>
                  <a:pt x="166390" y="104411"/>
                </a:lnTo>
                <a:lnTo>
                  <a:pt x="133921" y="133921"/>
                </a:lnTo>
                <a:lnTo>
                  <a:pt x="104411" y="166390"/>
                </a:lnTo>
                <a:lnTo>
                  <a:pt x="78090" y="201587"/>
                </a:lnTo>
                <a:lnTo>
                  <a:pt x="55187" y="239283"/>
                </a:lnTo>
                <a:lnTo>
                  <a:pt x="35933" y="279249"/>
                </a:lnTo>
                <a:lnTo>
                  <a:pt x="20557" y="321253"/>
                </a:lnTo>
                <a:lnTo>
                  <a:pt x="9289" y="365066"/>
                </a:lnTo>
                <a:lnTo>
                  <a:pt x="2360" y="410458"/>
                </a:lnTo>
                <a:lnTo>
                  <a:pt x="0" y="457200"/>
                </a:lnTo>
                <a:lnTo>
                  <a:pt x="2360" y="503941"/>
                </a:lnTo>
                <a:lnTo>
                  <a:pt x="9289" y="549333"/>
                </a:lnTo>
                <a:lnTo>
                  <a:pt x="20557" y="593146"/>
                </a:lnTo>
                <a:lnTo>
                  <a:pt x="35933" y="635150"/>
                </a:lnTo>
                <a:lnTo>
                  <a:pt x="55187" y="675116"/>
                </a:lnTo>
                <a:lnTo>
                  <a:pt x="78090" y="712812"/>
                </a:lnTo>
                <a:lnTo>
                  <a:pt x="104411" y="748009"/>
                </a:lnTo>
                <a:lnTo>
                  <a:pt x="133921" y="780478"/>
                </a:lnTo>
                <a:lnTo>
                  <a:pt x="166390" y="809988"/>
                </a:lnTo>
                <a:lnTo>
                  <a:pt x="201587" y="836309"/>
                </a:lnTo>
                <a:lnTo>
                  <a:pt x="239283" y="859212"/>
                </a:lnTo>
                <a:lnTo>
                  <a:pt x="279249" y="878466"/>
                </a:lnTo>
                <a:lnTo>
                  <a:pt x="321253" y="893842"/>
                </a:lnTo>
                <a:lnTo>
                  <a:pt x="365066" y="905110"/>
                </a:lnTo>
                <a:lnTo>
                  <a:pt x="410458" y="912039"/>
                </a:lnTo>
                <a:lnTo>
                  <a:pt x="457200" y="914400"/>
                </a:lnTo>
                <a:lnTo>
                  <a:pt x="503941" y="912039"/>
                </a:lnTo>
                <a:lnTo>
                  <a:pt x="549333" y="905110"/>
                </a:lnTo>
                <a:lnTo>
                  <a:pt x="593146" y="893842"/>
                </a:lnTo>
                <a:lnTo>
                  <a:pt x="635150" y="878466"/>
                </a:lnTo>
                <a:lnTo>
                  <a:pt x="675116" y="859212"/>
                </a:lnTo>
                <a:lnTo>
                  <a:pt x="712812" y="836309"/>
                </a:lnTo>
                <a:lnTo>
                  <a:pt x="748009" y="809988"/>
                </a:lnTo>
                <a:lnTo>
                  <a:pt x="780478" y="780478"/>
                </a:lnTo>
                <a:lnTo>
                  <a:pt x="809988" y="748009"/>
                </a:lnTo>
                <a:lnTo>
                  <a:pt x="836309" y="712812"/>
                </a:lnTo>
                <a:lnTo>
                  <a:pt x="859212" y="675116"/>
                </a:lnTo>
                <a:lnTo>
                  <a:pt x="878466" y="635150"/>
                </a:lnTo>
                <a:lnTo>
                  <a:pt x="893842" y="593146"/>
                </a:lnTo>
                <a:lnTo>
                  <a:pt x="905110" y="549333"/>
                </a:lnTo>
                <a:lnTo>
                  <a:pt x="912039" y="503941"/>
                </a:lnTo>
                <a:lnTo>
                  <a:pt x="914400" y="457200"/>
                </a:lnTo>
                <a:lnTo>
                  <a:pt x="912039" y="410458"/>
                </a:lnTo>
                <a:lnTo>
                  <a:pt x="905110" y="365066"/>
                </a:lnTo>
                <a:lnTo>
                  <a:pt x="893842" y="321253"/>
                </a:lnTo>
                <a:lnTo>
                  <a:pt x="878466" y="279249"/>
                </a:lnTo>
                <a:lnTo>
                  <a:pt x="859212" y="239283"/>
                </a:lnTo>
                <a:lnTo>
                  <a:pt x="836309" y="201587"/>
                </a:lnTo>
                <a:lnTo>
                  <a:pt x="809988" y="166390"/>
                </a:lnTo>
                <a:lnTo>
                  <a:pt x="780478" y="133921"/>
                </a:lnTo>
                <a:lnTo>
                  <a:pt x="748009" y="104411"/>
                </a:lnTo>
                <a:lnTo>
                  <a:pt x="712812" y="78090"/>
                </a:lnTo>
                <a:lnTo>
                  <a:pt x="675116" y="55187"/>
                </a:lnTo>
                <a:lnTo>
                  <a:pt x="635150" y="35933"/>
                </a:lnTo>
                <a:lnTo>
                  <a:pt x="593146" y="20557"/>
                </a:lnTo>
                <a:lnTo>
                  <a:pt x="549333" y="9289"/>
                </a:lnTo>
                <a:lnTo>
                  <a:pt x="503941" y="2360"/>
                </a:lnTo>
                <a:lnTo>
                  <a:pt x="457200" y="0"/>
                </a:lnTo>
                <a:close/>
              </a:path>
            </a:pathLst>
          </a:custGeom>
          <a:solidFill>
            <a:srgbClr val="F4716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7557261" y="2498851"/>
            <a:ext cx="83820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b="1" spc="-5" dirty="0">
                <a:solidFill>
                  <a:srgbClr val="929292"/>
                </a:solidFill>
                <a:latin typeface="微软雅黑" panose="020B0503020204020204" charset="-122"/>
                <a:cs typeface="微软雅黑" panose="020B0503020204020204" charset="-122"/>
              </a:rPr>
              <a:t>开源</a:t>
            </a:r>
            <a:endParaRPr sz="32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429755" y="3819144"/>
            <a:ext cx="914400" cy="914400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10458" y="2360"/>
                </a:lnTo>
                <a:lnTo>
                  <a:pt x="365066" y="9289"/>
                </a:lnTo>
                <a:lnTo>
                  <a:pt x="321253" y="20557"/>
                </a:lnTo>
                <a:lnTo>
                  <a:pt x="279249" y="35933"/>
                </a:lnTo>
                <a:lnTo>
                  <a:pt x="239283" y="55187"/>
                </a:lnTo>
                <a:lnTo>
                  <a:pt x="201587" y="78090"/>
                </a:lnTo>
                <a:lnTo>
                  <a:pt x="166390" y="104411"/>
                </a:lnTo>
                <a:lnTo>
                  <a:pt x="133921" y="133921"/>
                </a:lnTo>
                <a:lnTo>
                  <a:pt x="104411" y="166390"/>
                </a:lnTo>
                <a:lnTo>
                  <a:pt x="78090" y="201587"/>
                </a:lnTo>
                <a:lnTo>
                  <a:pt x="55187" y="239283"/>
                </a:lnTo>
                <a:lnTo>
                  <a:pt x="35933" y="279249"/>
                </a:lnTo>
                <a:lnTo>
                  <a:pt x="20557" y="321253"/>
                </a:lnTo>
                <a:lnTo>
                  <a:pt x="9289" y="365066"/>
                </a:lnTo>
                <a:lnTo>
                  <a:pt x="2360" y="410458"/>
                </a:lnTo>
                <a:lnTo>
                  <a:pt x="0" y="457200"/>
                </a:lnTo>
                <a:lnTo>
                  <a:pt x="2360" y="503941"/>
                </a:lnTo>
                <a:lnTo>
                  <a:pt x="9289" y="549333"/>
                </a:lnTo>
                <a:lnTo>
                  <a:pt x="20557" y="593146"/>
                </a:lnTo>
                <a:lnTo>
                  <a:pt x="35933" y="635150"/>
                </a:lnTo>
                <a:lnTo>
                  <a:pt x="55187" y="675116"/>
                </a:lnTo>
                <a:lnTo>
                  <a:pt x="78090" y="712812"/>
                </a:lnTo>
                <a:lnTo>
                  <a:pt x="104411" y="748009"/>
                </a:lnTo>
                <a:lnTo>
                  <a:pt x="133921" y="780478"/>
                </a:lnTo>
                <a:lnTo>
                  <a:pt x="166390" y="809988"/>
                </a:lnTo>
                <a:lnTo>
                  <a:pt x="201587" y="836309"/>
                </a:lnTo>
                <a:lnTo>
                  <a:pt x="239283" y="859212"/>
                </a:lnTo>
                <a:lnTo>
                  <a:pt x="279249" y="878466"/>
                </a:lnTo>
                <a:lnTo>
                  <a:pt x="321253" y="893842"/>
                </a:lnTo>
                <a:lnTo>
                  <a:pt x="365066" y="905110"/>
                </a:lnTo>
                <a:lnTo>
                  <a:pt x="410458" y="912039"/>
                </a:lnTo>
                <a:lnTo>
                  <a:pt x="457200" y="914400"/>
                </a:lnTo>
                <a:lnTo>
                  <a:pt x="503941" y="912039"/>
                </a:lnTo>
                <a:lnTo>
                  <a:pt x="549333" y="905110"/>
                </a:lnTo>
                <a:lnTo>
                  <a:pt x="593146" y="893842"/>
                </a:lnTo>
                <a:lnTo>
                  <a:pt x="635150" y="878466"/>
                </a:lnTo>
                <a:lnTo>
                  <a:pt x="675116" y="859212"/>
                </a:lnTo>
                <a:lnTo>
                  <a:pt x="712812" y="836309"/>
                </a:lnTo>
                <a:lnTo>
                  <a:pt x="748009" y="809988"/>
                </a:lnTo>
                <a:lnTo>
                  <a:pt x="780478" y="780478"/>
                </a:lnTo>
                <a:lnTo>
                  <a:pt x="809988" y="748009"/>
                </a:lnTo>
                <a:lnTo>
                  <a:pt x="836309" y="712812"/>
                </a:lnTo>
                <a:lnTo>
                  <a:pt x="859212" y="675116"/>
                </a:lnTo>
                <a:lnTo>
                  <a:pt x="878466" y="635150"/>
                </a:lnTo>
                <a:lnTo>
                  <a:pt x="893842" y="593146"/>
                </a:lnTo>
                <a:lnTo>
                  <a:pt x="905110" y="549333"/>
                </a:lnTo>
                <a:lnTo>
                  <a:pt x="912039" y="503941"/>
                </a:lnTo>
                <a:lnTo>
                  <a:pt x="914400" y="457200"/>
                </a:lnTo>
                <a:lnTo>
                  <a:pt x="912039" y="410458"/>
                </a:lnTo>
                <a:lnTo>
                  <a:pt x="905110" y="365066"/>
                </a:lnTo>
                <a:lnTo>
                  <a:pt x="893842" y="321253"/>
                </a:lnTo>
                <a:lnTo>
                  <a:pt x="878466" y="279249"/>
                </a:lnTo>
                <a:lnTo>
                  <a:pt x="859212" y="239283"/>
                </a:lnTo>
                <a:lnTo>
                  <a:pt x="836309" y="201587"/>
                </a:lnTo>
                <a:lnTo>
                  <a:pt x="809988" y="166390"/>
                </a:lnTo>
                <a:lnTo>
                  <a:pt x="780478" y="133921"/>
                </a:lnTo>
                <a:lnTo>
                  <a:pt x="748009" y="104411"/>
                </a:lnTo>
                <a:lnTo>
                  <a:pt x="712812" y="78090"/>
                </a:lnTo>
                <a:lnTo>
                  <a:pt x="675116" y="55187"/>
                </a:lnTo>
                <a:lnTo>
                  <a:pt x="635150" y="35933"/>
                </a:lnTo>
                <a:lnTo>
                  <a:pt x="593146" y="20557"/>
                </a:lnTo>
                <a:lnTo>
                  <a:pt x="549333" y="9289"/>
                </a:lnTo>
                <a:lnTo>
                  <a:pt x="503941" y="2360"/>
                </a:lnTo>
                <a:lnTo>
                  <a:pt x="457200" y="0"/>
                </a:lnTo>
                <a:close/>
              </a:path>
            </a:pathLst>
          </a:custGeom>
          <a:solidFill>
            <a:srgbClr val="7BC7E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7557261" y="3987545"/>
            <a:ext cx="1650364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b="1" spc="-5" dirty="0">
                <a:solidFill>
                  <a:srgbClr val="929292"/>
                </a:solidFill>
                <a:latin typeface="微软雅黑" panose="020B0503020204020204" charset="-122"/>
                <a:cs typeface="微软雅黑" panose="020B0503020204020204" charset="-122"/>
              </a:rPr>
              <a:t>读写迅速</a:t>
            </a:r>
            <a:endParaRPr sz="32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6682358" y="2640710"/>
            <a:ext cx="410209" cy="295275"/>
          </a:xfrm>
          <a:custGeom>
            <a:avLst/>
            <a:gdLst/>
            <a:ahLst/>
            <a:cxnLst/>
            <a:rect l="l" t="t" r="r" b="b"/>
            <a:pathLst>
              <a:path w="410209" h="295275">
                <a:moveTo>
                  <a:pt x="102489" y="64515"/>
                </a:moveTo>
                <a:lnTo>
                  <a:pt x="95758" y="64515"/>
                </a:lnTo>
                <a:lnTo>
                  <a:pt x="73761" y="69010"/>
                </a:lnTo>
                <a:lnTo>
                  <a:pt x="55705" y="81232"/>
                </a:lnTo>
                <a:lnTo>
                  <a:pt x="43483" y="99288"/>
                </a:lnTo>
                <a:lnTo>
                  <a:pt x="38989" y="121285"/>
                </a:lnTo>
                <a:lnTo>
                  <a:pt x="38989" y="128015"/>
                </a:lnTo>
                <a:lnTo>
                  <a:pt x="40132" y="133476"/>
                </a:lnTo>
                <a:lnTo>
                  <a:pt x="41275" y="140208"/>
                </a:lnTo>
                <a:lnTo>
                  <a:pt x="24485" y="153054"/>
                </a:lnTo>
                <a:lnTo>
                  <a:pt x="11446" y="169544"/>
                </a:lnTo>
                <a:lnTo>
                  <a:pt x="3002" y="189178"/>
                </a:lnTo>
                <a:lnTo>
                  <a:pt x="0" y="211454"/>
                </a:lnTo>
                <a:lnTo>
                  <a:pt x="6627" y="243726"/>
                </a:lnTo>
                <a:lnTo>
                  <a:pt x="24638" y="270271"/>
                </a:lnTo>
                <a:lnTo>
                  <a:pt x="51220" y="288268"/>
                </a:lnTo>
                <a:lnTo>
                  <a:pt x="83566" y="294893"/>
                </a:lnTo>
                <a:lnTo>
                  <a:pt x="314198" y="294893"/>
                </a:lnTo>
                <a:lnTo>
                  <a:pt x="351716" y="287273"/>
                </a:lnTo>
                <a:lnTo>
                  <a:pt x="378128" y="269239"/>
                </a:lnTo>
                <a:lnTo>
                  <a:pt x="83566" y="269239"/>
                </a:lnTo>
                <a:lnTo>
                  <a:pt x="60854" y="264747"/>
                </a:lnTo>
                <a:lnTo>
                  <a:pt x="42465" y="252444"/>
                </a:lnTo>
                <a:lnTo>
                  <a:pt x="30148" y="234092"/>
                </a:lnTo>
                <a:lnTo>
                  <a:pt x="25654" y="211454"/>
                </a:lnTo>
                <a:lnTo>
                  <a:pt x="27660" y="196724"/>
                </a:lnTo>
                <a:lnTo>
                  <a:pt x="33416" y="183054"/>
                </a:lnTo>
                <a:lnTo>
                  <a:pt x="42531" y="171074"/>
                </a:lnTo>
                <a:lnTo>
                  <a:pt x="54610" y="161416"/>
                </a:lnTo>
                <a:lnTo>
                  <a:pt x="64946" y="155142"/>
                </a:lnTo>
                <a:lnTo>
                  <a:pt x="69770" y="149701"/>
                </a:lnTo>
                <a:lnTo>
                  <a:pt x="69808" y="142593"/>
                </a:lnTo>
                <a:lnTo>
                  <a:pt x="65786" y="131317"/>
                </a:lnTo>
                <a:lnTo>
                  <a:pt x="64643" y="128015"/>
                </a:lnTo>
                <a:lnTo>
                  <a:pt x="64643" y="121285"/>
                </a:lnTo>
                <a:lnTo>
                  <a:pt x="67004" y="109404"/>
                </a:lnTo>
                <a:lnTo>
                  <a:pt x="73533" y="99488"/>
                </a:lnTo>
                <a:lnTo>
                  <a:pt x="83395" y="92692"/>
                </a:lnTo>
                <a:lnTo>
                  <a:pt x="95758" y="90169"/>
                </a:lnTo>
                <a:lnTo>
                  <a:pt x="104775" y="89026"/>
                </a:lnTo>
                <a:lnTo>
                  <a:pt x="131210" y="89026"/>
                </a:lnTo>
                <a:lnTo>
                  <a:pt x="132578" y="87167"/>
                </a:lnTo>
                <a:lnTo>
                  <a:pt x="137033" y="77850"/>
                </a:lnTo>
                <a:lnTo>
                  <a:pt x="144114" y="66801"/>
                </a:lnTo>
                <a:lnTo>
                  <a:pt x="113665" y="66801"/>
                </a:lnTo>
                <a:lnTo>
                  <a:pt x="102489" y="64515"/>
                </a:lnTo>
                <a:close/>
              </a:path>
              <a:path w="410209" h="295275">
                <a:moveTo>
                  <a:pt x="288481" y="25653"/>
                </a:moveTo>
                <a:lnTo>
                  <a:pt x="218313" y="25653"/>
                </a:lnTo>
                <a:lnTo>
                  <a:pt x="250727" y="31761"/>
                </a:lnTo>
                <a:lnTo>
                  <a:pt x="277796" y="48704"/>
                </a:lnTo>
                <a:lnTo>
                  <a:pt x="297126" y="74410"/>
                </a:lnTo>
                <a:lnTo>
                  <a:pt x="306324" y="106806"/>
                </a:lnTo>
                <a:lnTo>
                  <a:pt x="307941" y="117155"/>
                </a:lnTo>
                <a:lnTo>
                  <a:pt x="310689" y="122920"/>
                </a:lnTo>
                <a:lnTo>
                  <a:pt x="316557" y="126184"/>
                </a:lnTo>
                <a:lnTo>
                  <a:pt x="327533" y="129031"/>
                </a:lnTo>
                <a:lnTo>
                  <a:pt x="350494" y="137969"/>
                </a:lnTo>
                <a:lnTo>
                  <a:pt x="368443" y="153574"/>
                </a:lnTo>
                <a:lnTo>
                  <a:pt x="380129" y="174180"/>
                </a:lnTo>
                <a:lnTo>
                  <a:pt x="384303" y="198119"/>
                </a:lnTo>
                <a:lnTo>
                  <a:pt x="378832" y="225627"/>
                </a:lnTo>
                <a:lnTo>
                  <a:pt x="363871" y="248253"/>
                </a:lnTo>
                <a:lnTo>
                  <a:pt x="341600" y="263592"/>
                </a:lnTo>
                <a:lnTo>
                  <a:pt x="314198" y="269239"/>
                </a:lnTo>
                <a:lnTo>
                  <a:pt x="378128" y="269239"/>
                </a:lnTo>
                <a:lnTo>
                  <a:pt x="382127" y="266509"/>
                </a:lnTo>
                <a:lnTo>
                  <a:pt x="402512" y="235743"/>
                </a:lnTo>
                <a:lnTo>
                  <a:pt x="409956" y="198119"/>
                </a:lnTo>
                <a:lnTo>
                  <a:pt x="404040" y="164887"/>
                </a:lnTo>
                <a:lnTo>
                  <a:pt x="387683" y="136763"/>
                </a:lnTo>
                <a:lnTo>
                  <a:pt x="362967" y="115949"/>
                </a:lnTo>
                <a:lnTo>
                  <a:pt x="331977" y="104648"/>
                </a:lnTo>
                <a:lnTo>
                  <a:pt x="320325" y="63382"/>
                </a:lnTo>
                <a:lnTo>
                  <a:pt x="295624" y="30178"/>
                </a:lnTo>
                <a:lnTo>
                  <a:pt x="288481" y="25653"/>
                </a:lnTo>
                <a:close/>
              </a:path>
              <a:path w="410209" h="295275">
                <a:moveTo>
                  <a:pt x="131210" y="89026"/>
                </a:moveTo>
                <a:lnTo>
                  <a:pt x="104775" y="89026"/>
                </a:lnTo>
                <a:lnTo>
                  <a:pt x="113665" y="92328"/>
                </a:lnTo>
                <a:lnTo>
                  <a:pt x="122477" y="94942"/>
                </a:lnTo>
                <a:lnTo>
                  <a:pt x="128254" y="93043"/>
                </a:lnTo>
                <a:lnTo>
                  <a:pt x="131210" y="89026"/>
                </a:lnTo>
                <a:close/>
              </a:path>
              <a:path w="410209" h="295275">
                <a:moveTo>
                  <a:pt x="218313" y="0"/>
                </a:moveTo>
                <a:lnTo>
                  <a:pt x="184745" y="4954"/>
                </a:lnTo>
                <a:lnTo>
                  <a:pt x="155130" y="18780"/>
                </a:lnTo>
                <a:lnTo>
                  <a:pt x="130944" y="39915"/>
                </a:lnTo>
                <a:lnTo>
                  <a:pt x="113665" y="66801"/>
                </a:lnTo>
                <a:lnTo>
                  <a:pt x="144114" y="66801"/>
                </a:lnTo>
                <a:lnTo>
                  <a:pt x="150983" y="56086"/>
                </a:lnTo>
                <a:lnTo>
                  <a:pt x="170148" y="39655"/>
                </a:lnTo>
                <a:lnTo>
                  <a:pt x="193075" y="29273"/>
                </a:lnTo>
                <a:lnTo>
                  <a:pt x="218313" y="25653"/>
                </a:lnTo>
                <a:lnTo>
                  <a:pt x="288481" y="25653"/>
                </a:lnTo>
                <a:lnTo>
                  <a:pt x="260683" y="8046"/>
                </a:lnTo>
                <a:lnTo>
                  <a:pt x="218313" y="0"/>
                </a:lnTo>
                <a:close/>
              </a:path>
            </a:pathLst>
          </a:custGeom>
          <a:solidFill>
            <a:srgbClr val="FBFBF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6682358" y="2640710"/>
            <a:ext cx="410209" cy="295275"/>
          </a:xfrm>
          <a:custGeom>
            <a:avLst/>
            <a:gdLst/>
            <a:ahLst/>
            <a:cxnLst/>
            <a:rect l="l" t="t" r="r" b="b"/>
            <a:pathLst>
              <a:path w="410209" h="295275">
                <a:moveTo>
                  <a:pt x="331977" y="104648"/>
                </a:moveTo>
                <a:lnTo>
                  <a:pt x="320325" y="63382"/>
                </a:lnTo>
                <a:lnTo>
                  <a:pt x="295624" y="30178"/>
                </a:lnTo>
                <a:lnTo>
                  <a:pt x="260683" y="8046"/>
                </a:lnTo>
                <a:lnTo>
                  <a:pt x="218313" y="0"/>
                </a:lnTo>
                <a:lnTo>
                  <a:pt x="184745" y="4954"/>
                </a:lnTo>
                <a:lnTo>
                  <a:pt x="155130" y="18780"/>
                </a:lnTo>
                <a:lnTo>
                  <a:pt x="130944" y="39915"/>
                </a:lnTo>
                <a:lnTo>
                  <a:pt x="113665" y="66801"/>
                </a:lnTo>
                <a:lnTo>
                  <a:pt x="108076" y="65659"/>
                </a:lnTo>
                <a:lnTo>
                  <a:pt x="102489" y="64515"/>
                </a:lnTo>
                <a:lnTo>
                  <a:pt x="95758" y="64515"/>
                </a:lnTo>
                <a:lnTo>
                  <a:pt x="73761" y="69010"/>
                </a:lnTo>
                <a:lnTo>
                  <a:pt x="55705" y="81232"/>
                </a:lnTo>
                <a:lnTo>
                  <a:pt x="43483" y="99288"/>
                </a:lnTo>
                <a:lnTo>
                  <a:pt x="38989" y="121285"/>
                </a:lnTo>
                <a:lnTo>
                  <a:pt x="38989" y="128015"/>
                </a:lnTo>
                <a:lnTo>
                  <a:pt x="40132" y="133476"/>
                </a:lnTo>
                <a:lnTo>
                  <a:pt x="41275" y="140208"/>
                </a:lnTo>
                <a:lnTo>
                  <a:pt x="24485" y="153054"/>
                </a:lnTo>
                <a:lnTo>
                  <a:pt x="11446" y="169544"/>
                </a:lnTo>
                <a:lnTo>
                  <a:pt x="3002" y="189178"/>
                </a:lnTo>
                <a:lnTo>
                  <a:pt x="0" y="211454"/>
                </a:lnTo>
                <a:lnTo>
                  <a:pt x="6627" y="243726"/>
                </a:lnTo>
                <a:lnTo>
                  <a:pt x="24638" y="270271"/>
                </a:lnTo>
                <a:lnTo>
                  <a:pt x="51220" y="288268"/>
                </a:lnTo>
                <a:lnTo>
                  <a:pt x="83566" y="294893"/>
                </a:lnTo>
                <a:lnTo>
                  <a:pt x="216900" y="294893"/>
                </a:lnTo>
                <a:lnTo>
                  <a:pt x="285369" y="294893"/>
                </a:lnTo>
                <a:lnTo>
                  <a:pt x="310594" y="294893"/>
                </a:lnTo>
                <a:lnTo>
                  <a:pt x="314198" y="294893"/>
                </a:lnTo>
                <a:lnTo>
                  <a:pt x="351716" y="287273"/>
                </a:lnTo>
                <a:lnTo>
                  <a:pt x="382127" y="266509"/>
                </a:lnTo>
                <a:lnTo>
                  <a:pt x="402512" y="235743"/>
                </a:lnTo>
                <a:lnTo>
                  <a:pt x="409956" y="198119"/>
                </a:lnTo>
                <a:lnTo>
                  <a:pt x="404040" y="164887"/>
                </a:lnTo>
                <a:lnTo>
                  <a:pt x="387683" y="136763"/>
                </a:lnTo>
                <a:lnTo>
                  <a:pt x="362967" y="115949"/>
                </a:lnTo>
                <a:lnTo>
                  <a:pt x="331977" y="104648"/>
                </a:lnTo>
                <a:close/>
              </a:path>
            </a:pathLst>
          </a:custGeom>
          <a:ln w="9906">
            <a:solidFill>
              <a:srgbClr val="FBFBF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6708013" y="2666364"/>
            <a:ext cx="358775" cy="243840"/>
          </a:xfrm>
          <a:custGeom>
            <a:avLst/>
            <a:gdLst/>
            <a:ahLst/>
            <a:cxnLst/>
            <a:rect l="l" t="t" r="r" b="b"/>
            <a:pathLst>
              <a:path w="358775" h="243839">
                <a:moveTo>
                  <a:pt x="288543" y="243586"/>
                </a:moveTo>
                <a:lnTo>
                  <a:pt x="155209" y="243586"/>
                </a:lnTo>
                <a:lnTo>
                  <a:pt x="86740" y="243586"/>
                </a:lnTo>
                <a:lnTo>
                  <a:pt x="61515" y="243586"/>
                </a:lnTo>
                <a:lnTo>
                  <a:pt x="57911" y="243586"/>
                </a:lnTo>
                <a:lnTo>
                  <a:pt x="35200" y="239093"/>
                </a:lnTo>
                <a:lnTo>
                  <a:pt x="16811" y="226790"/>
                </a:lnTo>
                <a:lnTo>
                  <a:pt x="4494" y="208438"/>
                </a:lnTo>
                <a:lnTo>
                  <a:pt x="0" y="185800"/>
                </a:lnTo>
                <a:lnTo>
                  <a:pt x="2006" y="171070"/>
                </a:lnTo>
                <a:lnTo>
                  <a:pt x="7762" y="157400"/>
                </a:lnTo>
                <a:lnTo>
                  <a:pt x="16877" y="145420"/>
                </a:lnTo>
                <a:lnTo>
                  <a:pt x="28955" y="135762"/>
                </a:lnTo>
                <a:lnTo>
                  <a:pt x="39292" y="129488"/>
                </a:lnTo>
                <a:lnTo>
                  <a:pt x="44116" y="124047"/>
                </a:lnTo>
                <a:lnTo>
                  <a:pt x="44154" y="116939"/>
                </a:lnTo>
                <a:lnTo>
                  <a:pt x="40131" y="105663"/>
                </a:lnTo>
                <a:lnTo>
                  <a:pt x="38988" y="102362"/>
                </a:lnTo>
                <a:lnTo>
                  <a:pt x="38988" y="98933"/>
                </a:lnTo>
                <a:lnTo>
                  <a:pt x="38988" y="95631"/>
                </a:lnTo>
                <a:lnTo>
                  <a:pt x="41350" y="83750"/>
                </a:lnTo>
                <a:lnTo>
                  <a:pt x="47878" y="73834"/>
                </a:lnTo>
                <a:lnTo>
                  <a:pt x="57741" y="67038"/>
                </a:lnTo>
                <a:lnTo>
                  <a:pt x="70103" y="64515"/>
                </a:lnTo>
                <a:lnTo>
                  <a:pt x="79120" y="63373"/>
                </a:lnTo>
                <a:lnTo>
                  <a:pt x="88010" y="66675"/>
                </a:lnTo>
                <a:lnTo>
                  <a:pt x="96823" y="69288"/>
                </a:lnTo>
                <a:lnTo>
                  <a:pt x="102600" y="67389"/>
                </a:lnTo>
                <a:lnTo>
                  <a:pt x="106924" y="61513"/>
                </a:lnTo>
                <a:lnTo>
                  <a:pt x="111378" y="52197"/>
                </a:lnTo>
                <a:lnTo>
                  <a:pt x="125329" y="30432"/>
                </a:lnTo>
                <a:lnTo>
                  <a:pt x="144494" y="14001"/>
                </a:lnTo>
                <a:lnTo>
                  <a:pt x="167421" y="3619"/>
                </a:lnTo>
                <a:lnTo>
                  <a:pt x="192658" y="0"/>
                </a:lnTo>
                <a:lnTo>
                  <a:pt x="225073" y="6107"/>
                </a:lnTo>
                <a:lnTo>
                  <a:pt x="252142" y="23050"/>
                </a:lnTo>
                <a:lnTo>
                  <a:pt x="271472" y="48756"/>
                </a:lnTo>
                <a:lnTo>
                  <a:pt x="280669" y="81152"/>
                </a:lnTo>
                <a:lnTo>
                  <a:pt x="282287" y="91501"/>
                </a:lnTo>
                <a:lnTo>
                  <a:pt x="285035" y="97266"/>
                </a:lnTo>
                <a:lnTo>
                  <a:pt x="290903" y="100530"/>
                </a:lnTo>
                <a:lnTo>
                  <a:pt x="301878" y="103377"/>
                </a:lnTo>
                <a:lnTo>
                  <a:pt x="324840" y="112315"/>
                </a:lnTo>
                <a:lnTo>
                  <a:pt x="342789" y="127920"/>
                </a:lnTo>
                <a:lnTo>
                  <a:pt x="354475" y="148526"/>
                </a:lnTo>
                <a:lnTo>
                  <a:pt x="358649" y="172465"/>
                </a:lnTo>
                <a:lnTo>
                  <a:pt x="353178" y="199973"/>
                </a:lnTo>
                <a:lnTo>
                  <a:pt x="338217" y="222599"/>
                </a:lnTo>
                <a:lnTo>
                  <a:pt x="315946" y="237938"/>
                </a:lnTo>
                <a:lnTo>
                  <a:pt x="288543" y="243586"/>
                </a:lnTo>
                <a:close/>
              </a:path>
            </a:pathLst>
          </a:custGeom>
          <a:ln w="9906">
            <a:solidFill>
              <a:srgbClr val="FBFBF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2242566" y="4153661"/>
            <a:ext cx="337185" cy="275590"/>
          </a:xfrm>
          <a:custGeom>
            <a:avLst/>
            <a:gdLst/>
            <a:ahLst/>
            <a:cxnLst/>
            <a:rect l="l" t="t" r="r" b="b"/>
            <a:pathLst>
              <a:path w="337185" h="275589">
                <a:moveTo>
                  <a:pt x="245409" y="260730"/>
                </a:moveTo>
                <a:lnTo>
                  <a:pt x="133476" y="260730"/>
                </a:lnTo>
                <a:lnTo>
                  <a:pt x="146792" y="266884"/>
                </a:lnTo>
                <a:lnTo>
                  <a:pt x="160464" y="271383"/>
                </a:lnTo>
                <a:lnTo>
                  <a:pt x="174517" y="274143"/>
                </a:lnTo>
                <a:lnTo>
                  <a:pt x="188975" y="275082"/>
                </a:lnTo>
                <a:lnTo>
                  <a:pt x="208565" y="273536"/>
                </a:lnTo>
                <a:lnTo>
                  <a:pt x="227202" y="268906"/>
                </a:lnTo>
                <a:lnTo>
                  <a:pt x="244697" y="261205"/>
                </a:lnTo>
                <a:lnTo>
                  <a:pt x="245409" y="260730"/>
                </a:lnTo>
                <a:close/>
              </a:path>
              <a:path w="337185" h="275589">
                <a:moveTo>
                  <a:pt x="111886" y="0"/>
                </a:moveTo>
                <a:lnTo>
                  <a:pt x="81539" y="6129"/>
                </a:lnTo>
                <a:lnTo>
                  <a:pt x="56753" y="22844"/>
                </a:lnTo>
                <a:lnTo>
                  <a:pt x="40038" y="47630"/>
                </a:lnTo>
                <a:lnTo>
                  <a:pt x="33908" y="77977"/>
                </a:lnTo>
                <a:lnTo>
                  <a:pt x="34032" y="86201"/>
                </a:lnTo>
                <a:lnTo>
                  <a:pt x="34925" y="93345"/>
                </a:lnTo>
                <a:lnTo>
                  <a:pt x="36956" y="100584"/>
                </a:lnTo>
                <a:lnTo>
                  <a:pt x="21645" y="114881"/>
                </a:lnTo>
                <a:lnTo>
                  <a:pt x="10001" y="132667"/>
                </a:lnTo>
                <a:lnTo>
                  <a:pt x="2595" y="153144"/>
                </a:lnTo>
                <a:lnTo>
                  <a:pt x="0" y="175513"/>
                </a:lnTo>
                <a:lnTo>
                  <a:pt x="7387" y="211923"/>
                </a:lnTo>
                <a:lnTo>
                  <a:pt x="27574" y="241998"/>
                </a:lnTo>
                <a:lnTo>
                  <a:pt x="57596" y="262453"/>
                </a:lnTo>
                <a:lnTo>
                  <a:pt x="94487" y="270001"/>
                </a:lnTo>
                <a:lnTo>
                  <a:pt x="104473" y="269410"/>
                </a:lnTo>
                <a:lnTo>
                  <a:pt x="114363" y="267652"/>
                </a:lnTo>
                <a:lnTo>
                  <a:pt x="124063" y="264751"/>
                </a:lnTo>
                <a:lnTo>
                  <a:pt x="133476" y="260730"/>
                </a:lnTo>
                <a:lnTo>
                  <a:pt x="245409" y="260730"/>
                </a:lnTo>
                <a:lnTo>
                  <a:pt x="260857" y="250443"/>
                </a:lnTo>
                <a:lnTo>
                  <a:pt x="262889" y="250443"/>
                </a:lnTo>
                <a:lnTo>
                  <a:pt x="291744" y="244663"/>
                </a:lnTo>
                <a:lnTo>
                  <a:pt x="295424" y="242188"/>
                </a:lnTo>
                <a:lnTo>
                  <a:pt x="188975" y="242188"/>
                </a:lnTo>
                <a:lnTo>
                  <a:pt x="176821" y="241266"/>
                </a:lnTo>
                <a:lnTo>
                  <a:pt x="165179" y="238617"/>
                </a:lnTo>
                <a:lnTo>
                  <a:pt x="161209" y="237109"/>
                </a:lnTo>
                <a:lnTo>
                  <a:pt x="94487" y="237109"/>
                </a:lnTo>
                <a:lnTo>
                  <a:pt x="70558" y="232253"/>
                </a:lnTo>
                <a:lnTo>
                  <a:pt x="50974" y="219027"/>
                </a:lnTo>
                <a:lnTo>
                  <a:pt x="37748" y="199443"/>
                </a:lnTo>
                <a:lnTo>
                  <a:pt x="32892" y="175513"/>
                </a:lnTo>
                <a:lnTo>
                  <a:pt x="37748" y="151584"/>
                </a:lnTo>
                <a:lnTo>
                  <a:pt x="50974" y="132000"/>
                </a:lnTo>
                <a:lnTo>
                  <a:pt x="70558" y="118774"/>
                </a:lnTo>
                <a:lnTo>
                  <a:pt x="94487" y="113918"/>
                </a:lnTo>
                <a:lnTo>
                  <a:pt x="120722" y="113918"/>
                </a:lnTo>
                <a:lnTo>
                  <a:pt x="124206" y="109854"/>
                </a:lnTo>
                <a:lnTo>
                  <a:pt x="137826" y="96194"/>
                </a:lnTo>
                <a:lnTo>
                  <a:pt x="153543" y="86201"/>
                </a:lnTo>
                <a:lnTo>
                  <a:pt x="170783" y="80065"/>
                </a:lnTo>
                <a:lnTo>
                  <a:pt x="188975" y="77977"/>
                </a:lnTo>
                <a:lnTo>
                  <a:pt x="268976" y="77977"/>
                </a:lnTo>
                <a:lnTo>
                  <a:pt x="250031" y="62404"/>
                </a:lnTo>
                <a:lnTo>
                  <a:pt x="221027" y="49670"/>
                </a:lnTo>
                <a:lnTo>
                  <a:pt x="188975" y="45212"/>
                </a:lnTo>
                <a:lnTo>
                  <a:pt x="182752" y="45212"/>
                </a:lnTo>
                <a:lnTo>
                  <a:pt x="170965" y="26842"/>
                </a:lnTo>
                <a:lnTo>
                  <a:pt x="154654" y="12557"/>
                </a:lnTo>
                <a:lnTo>
                  <a:pt x="134675" y="3296"/>
                </a:lnTo>
                <a:lnTo>
                  <a:pt x="111886" y="0"/>
                </a:lnTo>
                <a:close/>
              </a:path>
              <a:path w="337185" h="275589">
                <a:moveTo>
                  <a:pt x="249554" y="216535"/>
                </a:moveTo>
                <a:lnTo>
                  <a:pt x="204092" y="240869"/>
                </a:lnTo>
                <a:lnTo>
                  <a:pt x="188975" y="242188"/>
                </a:lnTo>
                <a:lnTo>
                  <a:pt x="295424" y="242188"/>
                </a:lnTo>
                <a:lnTo>
                  <a:pt x="315240" y="228853"/>
                </a:lnTo>
                <a:lnTo>
                  <a:pt x="322841" y="217550"/>
                </a:lnTo>
                <a:lnTo>
                  <a:pt x="257682" y="217550"/>
                </a:lnTo>
                <a:lnTo>
                  <a:pt x="249554" y="216535"/>
                </a:lnTo>
                <a:close/>
              </a:path>
              <a:path w="337185" h="275589">
                <a:moveTo>
                  <a:pt x="134492" y="222758"/>
                </a:moveTo>
                <a:lnTo>
                  <a:pt x="94487" y="237109"/>
                </a:lnTo>
                <a:lnTo>
                  <a:pt x="161209" y="237109"/>
                </a:lnTo>
                <a:lnTo>
                  <a:pt x="154132" y="234420"/>
                </a:lnTo>
                <a:lnTo>
                  <a:pt x="143763" y="228853"/>
                </a:lnTo>
                <a:lnTo>
                  <a:pt x="134492" y="222758"/>
                </a:lnTo>
                <a:close/>
              </a:path>
              <a:path w="337185" h="275589">
                <a:moveTo>
                  <a:pt x="268976" y="77977"/>
                </a:moveTo>
                <a:lnTo>
                  <a:pt x="188975" y="77977"/>
                </a:lnTo>
                <a:lnTo>
                  <a:pt x="213415" y="81514"/>
                </a:lnTo>
                <a:lnTo>
                  <a:pt x="235045" y="91598"/>
                </a:lnTo>
                <a:lnTo>
                  <a:pt x="252626" y="107445"/>
                </a:lnTo>
                <a:lnTo>
                  <a:pt x="264921" y="128270"/>
                </a:lnTo>
                <a:lnTo>
                  <a:pt x="267969" y="135509"/>
                </a:lnTo>
                <a:lnTo>
                  <a:pt x="275208" y="137540"/>
                </a:lnTo>
                <a:lnTo>
                  <a:pt x="287033" y="143186"/>
                </a:lnTo>
                <a:lnTo>
                  <a:pt x="296084" y="152034"/>
                </a:lnTo>
                <a:lnTo>
                  <a:pt x="301873" y="163383"/>
                </a:lnTo>
                <a:lnTo>
                  <a:pt x="303910" y="176529"/>
                </a:lnTo>
                <a:lnTo>
                  <a:pt x="300680" y="192476"/>
                </a:lnTo>
                <a:lnTo>
                  <a:pt x="291877" y="205517"/>
                </a:lnTo>
                <a:lnTo>
                  <a:pt x="278836" y="214320"/>
                </a:lnTo>
                <a:lnTo>
                  <a:pt x="262889" y="217550"/>
                </a:lnTo>
                <a:lnTo>
                  <a:pt x="322841" y="217550"/>
                </a:lnTo>
                <a:lnTo>
                  <a:pt x="331023" y="205384"/>
                </a:lnTo>
                <a:lnTo>
                  <a:pt x="336803" y="176529"/>
                </a:lnTo>
                <a:lnTo>
                  <a:pt x="333666" y="155005"/>
                </a:lnTo>
                <a:lnTo>
                  <a:pt x="324754" y="135778"/>
                </a:lnTo>
                <a:lnTo>
                  <a:pt x="310818" y="120005"/>
                </a:lnTo>
                <a:lnTo>
                  <a:pt x="292607" y="108838"/>
                </a:lnTo>
                <a:lnTo>
                  <a:pt x="274415" y="82448"/>
                </a:lnTo>
                <a:lnTo>
                  <a:pt x="268976" y="77977"/>
                </a:lnTo>
                <a:close/>
              </a:path>
              <a:path w="337185" h="275589">
                <a:moveTo>
                  <a:pt x="120722" y="113918"/>
                </a:moveTo>
                <a:lnTo>
                  <a:pt x="103758" y="113918"/>
                </a:lnTo>
                <a:lnTo>
                  <a:pt x="107822" y="114935"/>
                </a:lnTo>
                <a:lnTo>
                  <a:pt x="118109" y="116966"/>
                </a:lnTo>
                <a:lnTo>
                  <a:pt x="120722" y="113918"/>
                </a:lnTo>
                <a:close/>
              </a:path>
            </a:pathLst>
          </a:custGeom>
          <a:solidFill>
            <a:srgbClr val="FBFBF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2337816" y="4078985"/>
            <a:ext cx="33020" cy="49530"/>
          </a:xfrm>
          <a:custGeom>
            <a:avLst/>
            <a:gdLst/>
            <a:ahLst/>
            <a:cxnLst/>
            <a:rect l="l" t="t" r="r" b="b"/>
            <a:pathLst>
              <a:path w="33019" h="49529">
                <a:moveTo>
                  <a:pt x="16382" y="0"/>
                </a:moveTo>
                <a:lnTo>
                  <a:pt x="12965" y="2694"/>
                </a:lnTo>
                <a:lnTo>
                  <a:pt x="7429" y="9937"/>
                </a:lnTo>
                <a:lnTo>
                  <a:pt x="2274" y="20466"/>
                </a:lnTo>
                <a:lnTo>
                  <a:pt x="0" y="33019"/>
                </a:lnTo>
                <a:lnTo>
                  <a:pt x="0" y="44323"/>
                </a:lnTo>
                <a:lnTo>
                  <a:pt x="9270" y="49529"/>
                </a:lnTo>
                <a:lnTo>
                  <a:pt x="23494" y="49529"/>
                </a:lnTo>
                <a:lnTo>
                  <a:pt x="32765" y="44323"/>
                </a:lnTo>
                <a:lnTo>
                  <a:pt x="32765" y="33019"/>
                </a:lnTo>
                <a:lnTo>
                  <a:pt x="30491" y="20466"/>
                </a:lnTo>
                <a:lnTo>
                  <a:pt x="25336" y="9937"/>
                </a:lnTo>
                <a:lnTo>
                  <a:pt x="19800" y="2694"/>
                </a:lnTo>
                <a:lnTo>
                  <a:pt x="16382" y="0"/>
                </a:lnTo>
                <a:close/>
              </a:path>
            </a:pathLst>
          </a:custGeom>
          <a:solidFill>
            <a:srgbClr val="FBFBF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2202179" y="4215384"/>
            <a:ext cx="49530" cy="33020"/>
          </a:xfrm>
          <a:custGeom>
            <a:avLst/>
            <a:gdLst/>
            <a:ahLst/>
            <a:cxnLst/>
            <a:rect l="l" t="t" r="r" b="b"/>
            <a:pathLst>
              <a:path w="49530" h="33020">
                <a:moveTo>
                  <a:pt x="45338" y="0"/>
                </a:moveTo>
                <a:lnTo>
                  <a:pt x="33019" y="0"/>
                </a:lnTo>
                <a:lnTo>
                  <a:pt x="20609" y="2274"/>
                </a:lnTo>
                <a:lnTo>
                  <a:pt x="10318" y="7429"/>
                </a:lnTo>
                <a:lnTo>
                  <a:pt x="3123" y="12965"/>
                </a:lnTo>
                <a:lnTo>
                  <a:pt x="0" y="16382"/>
                </a:lnTo>
                <a:lnTo>
                  <a:pt x="3123" y="19371"/>
                </a:lnTo>
                <a:lnTo>
                  <a:pt x="10318" y="24955"/>
                </a:lnTo>
                <a:lnTo>
                  <a:pt x="20609" y="30349"/>
                </a:lnTo>
                <a:lnTo>
                  <a:pt x="33019" y="32765"/>
                </a:lnTo>
                <a:lnTo>
                  <a:pt x="45338" y="32765"/>
                </a:lnTo>
                <a:lnTo>
                  <a:pt x="49530" y="23494"/>
                </a:lnTo>
                <a:lnTo>
                  <a:pt x="49530" y="9270"/>
                </a:lnTo>
                <a:lnTo>
                  <a:pt x="45338" y="0"/>
                </a:lnTo>
                <a:close/>
              </a:path>
            </a:pathLst>
          </a:custGeom>
          <a:solidFill>
            <a:srgbClr val="FBFBF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2422525" y="4123040"/>
            <a:ext cx="40005" cy="40640"/>
          </a:xfrm>
          <a:custGeom>
            <a:avLst/>
            <a:gdLst/>
            <a:ahLst/>
            <a:cxnLst/>
            <a:rect l="l" t="t" r="r" b="b"/>
            <a:pathLst>
              <a:path w="40005" h="40639">
                <a:moveTo>
                  <a:pt x="34724" y="0"/>
                </a:moveTo>
                <a:lnTo>
                  <a:pt x="809" y="18585"/>
                </a:lnTo>
                <a:lnTo>
                  <a:pt x="0" y="25080"/>
                </a:lnTo>
                <a:lnTo>
                  <a:pt x="1666" y="30789"/>
                </a:lnTo>
                <a:lnTo>
                  <a:pt x="4952" y="35319"/>
                </a:lnTo>
                <a:lnTo>
                  <a:pt x="9372" y="38677"/>
                </a:lnTo>
                <a:lnTo>
                  <a:pt x="14874" y="40368"/>
                </a:lnTo>
                <a:lnTo>
                  <a:pt x="20972" y="39534"/>
                </a:lnTo>
                <a:lnTo>
                  <a:pt x="27177" y="35319"/>
                </a:lnTo>
                <a:lnTo>
                  <a:pt x="34295" y="24951"/>
                </a:lnTo>
                <a:lnTo>
                  <a:pt x="38115" y="13999"/>
                </a:lnTo>
                <a:lnTo>
                  <a:pt x="39483" y="4976"/>
                </a:lnTo>
                <a:lnTo>
                  <a:pt x="39243" y="394"/>
                </a:lnTo>
                <a:lnTo>
                  <a:pt x="34724" y="0"/>
                </a:lnTo>
                <a:close/>
              </a:path>
            </a:pathLst>
          </a:custGeom>
          <a:solidFill>
            <a:srgbClr val="FBFBF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2246376" y="4123040"/>
            <a:ext cx="40640" cy="40640"/>
          </a:xfrm>
          <a:custGeom>
            <a:avLst/>
            <a:gdLst/>
            <a:ahLst/>
            <a:cxnLst/>
            <a:rect l="l" t="t" r="r" b="b"/>
            <a:pathLst>
              <a:path w="40639" h="40639">
                <a:moveTo>
                  <a:pt x="4581" y="0"/>
                </a:moveTo>
                <a:lnTo>
                  <a:pt x="0" y="394"/>
                </a:lnTo>
                <a:lnTo>
                  <a:pt x="192" y="4976"/>
                </a:lnTo>
                <a:lnTo>
                  <a:pt x="1539" y="13999"/>
                </a:lnTo>
                <a:lnTo>
                  <a:pt x="5197" y="24951"/>
                </a:lnTo>
                <a:lnTo>
                  <a:pt x="12318" y="35319"/>
                </a:lnTo>
                <a:lnTo>
                  <a:pt x="18619" y="39534"/>
                </a:lnTo>
                <a:lnTo>
                  <a:pt x="24812" y="40368"/>
                </a:lnTo>
                <a:lnTo>
                  <a:pt x="30410" y="38677"/>
                </a:lnTo>
                <a:lnTo>
                  <a:pt x="34925" y="35319"/>
                </a:lnTo>
                <a:lnTo>
                  <a:pt x="38425" y="30789"/>
                </a:lnTo>
                <a:lnTo>
                  <a:pt x="40354" y="25080"/>
                </a:lnTo>
                <a:lnTo>
                  <a:pt x="39568" y="18585"/>
                </a:lnTo>
                <a:lnTo>
                  <a:pt x="34925" y="11697"/>
                </a:lnTo>
                <a:lnTo>
                  <a:pt x="24556" y="4591"/>
                </a:lnTo>
                <a:lnTo>
                  <a:pt x="13604" y="1045"/>
                </a:lnTo>
                <a:lnTo>
                  <a:pt x="4581" y="0"/>
                </a:lnTo>
                <a:close/>
              </a:path>
            </a:pathLst>
          </a:custGeom>
          <a:solidFill>
            <a:srgbClr val="FBFBF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6697218" y="4146803"/>
            <a:ext cx="379095" cy="259079"/>
          </a:xfrm>
          <a:custGeom>
            <a:avLst/>
            <a:gdLst/>
            <a:ahLst/>
            <a:cxnLst/>
            <a:rect l="l" t="t" r="r" b="b"/>
            <a:pathLst>
              <a:path w="379095" h="259079">
                <a:moveTo>
                  <a:pt x="273415" y="244094"/>
                </a:moveTo>
                <a:lnTo>
                  <a:pt x="150113" y="244094"/>
                </a:lnTo>
                <a:lnTo>
                  <a:pt x="165018" y="250828"/>
                </a:lnTo>
                <a:lnTo>
                  <a:pt x="180387" y="255492"/>
                </a:lnTo>
                <a:lnTo>
                  <a:pt x="196209" y="258202"/>
                </a:lnTo>
                <a:lnTo>
                  <a:pt x="212471" y="259080"/>
                </a:lnTo>
                <a:lnTo>
                  <a:pt x="234003" y="257341"/>
                </a:lnTo>
                <a:lnTo>
                  <a:pt x="255000" y="252126"/>
                </a:lnTo>
                <a:lnTo>
                  <a:pt x="273415" y="244094"/>
                </a:lnTo>
                <a:close/>
              </a:path>
              <a:path w="379095" h="259079">
                <a:moveTo>
                  <a:pt x="114300" y="40512"/>
                </a:moveTo>
                <a:lnTo>
                  <a:pt x="106172" y="40512"/>
                </a:lnTo>
                <a:lnTo>
                  <a:pt x="64775" y="48837"/>
                </a:lnTo>
                <a:lnTo>
                  <a:pt x="31035" y="71580"/>
                </a:lnTo>
                <a:lnTo>
                  <a:pt x="8320" y="105396"/>
                </a:lnTo>
                <a:lnTo>
                  <a:pt x="0" y="146938"/>
                </a:lnTo>
                <a:lnTo>
                  <a:pt x="8320" y="188408"/>
                </a:lnTo>
                <a:lnTo>
                  <a:pt x="31035" y="222186"/>
                </a:lnTo>
                <a:lnTo>
                  <a:pt x="64775" y="244915"/>
                </a:lnTo>
                <a:lnTo>
                  <a:pt x="106172" y="253237"/>
                </a:lnTo>
                <a:lnTo>
                  <a:pt x="117467" y="252612"/>
                </a:lnTo>
                <a:lnTo>
                  <a:pt x="128619" y="250809"/>
                </a:lnTo>
                <a:lnTo>
                  <a:pt x="139533" y="247933"/>
                </a:lnTo>
                <a:lnTo>
                  <a:pt x="150113" y="244094"/>
                </a:lnTo>
                <a:lnTo>
                  <a:pt x="273415" y="244094"/>
                </a:lnTo>
                <a:lnTo>
                  <a:pt x="274925" y="243435"/>
                </a:lnTo>
                <a:lnTo>
                  <a:pt x="293244" y="231267"/>
                </a:lnTo>
                <a:lnTo>
                  <a:pt x="295528" y="231267"/>
                </a:lnTo>
                <a:lnTo>
                  <a:pt x="328029" y="224770"/>
                </a:lnTo>
                <a:lnTo>
                  <a:pt x="331968" y="222123"/>
                </a:lnTo>
                <a:lnTo>
                  <a:pt x="212471" y="222123"/>
                </a:lnTo>
                <a:lnTo>
                  <a:pt x="198818" y="221226"/>
                </a:lnTo>
                <a:lnTo>
                  <a:pt x="185737" y="218471"/>
                </a:lnTo>
                <a:lnTo>
                  <a:pt x="179959" y="216281"/>
                </a:lnTo>
                <a:lnTo>
                  <a:pt x="106172" y="216281"/>
                </a:lnTo>
                <a:lnTo>
                  <a:pt x="79283" y="210804"/>
                </a:lnTo>
                <a:lnTo>
                  <a:pt x="57276" y="195897"/>
                </a:lnTo>
                <a:lnTo>
                  <a:pt x="42414" y="173847"/>
                </a:lnTo>
                <a:lnTo>
                  <a:pt x="36956" y="146938"/>
                </a:lnTo>
                <a:lnTo>
                  <a:pt x="42414" y="119957"/>
                </a:lnTo>
                <a:lnTo>
                  <a:pt x="57276" y="97869"/>
                </a:lnTo>
                <a:lnTo>
                  <a:pt x="79283" y="82948"/>
                </a:lnTo>
                <a:lnTo>
                  <a:pt x="106172" y="77470"/>
                </a:lnTo>
                <a:lnTo>
                  <a:pt x="136317" y="77470"/>
                </a:lnTo>
                <a:lnTo>
                  <a:pt x="139700" y="72898"/>
                </a:lnTo>
                <a:lnTo>
                  <a:pt x="154838" y="57530"/>
                </a:lnTo>
                <a:lnTo>
                  <a:pt x="172227" y="46259"/>
                </a:lnTo>
                <a:lnTo>
                  <a:pt x="185047" y="41656"/>
                </a:lnTo>
                <a:lnTo>
                  <a:pt x="117728" y="41656"/>
                </a:lnTo>
                <a:lnTo>
                  <a:pt x="114300" y="40512"/>
                </a:lnTo>
                <a:close/>
              </a:path>
              <a:path w="379095" h="259079">
                <a:moveTo>
                  <a:pt x="280544" y="193167"/>
                </a:moveTo>
                <a:lnTo>
                  <a:pt x="245792" y="216169"/>
                </a:lnTo>
                <a:lnTo>
                  <a:pt x="212471" y="222123"/>
                </a:lnTo>
                <a:lnTo>
                  <a:pt x="331968" y="222123"/>
                </a:lnTo>
                <a:lnTo>
                  <a:pt x="354456" y="207010"/>
                </a:lnTo>
                <a:lnTo>
                  <a:pt x="362991" y="194310"/>
                </a:lnTo>
                <a:lnTo>
                  <a:pt x="288671" y="194310"/>
                </a:lnTo>
                <a:lnTo>
                  <a:pt x="280544" y="193167"/>
                </a:lnTo>
                <a:close/>
              </a:path>
              <a:path w="379095" h="259079">
                <a:moveTo>
                  <a:pt x="151256" y="200151"/>
                </a:moveTo>
                <a:lnTo>
                  <a:pt x="115500" y="215653"/>
                </a:lnTo>
                <a:lnTo>
                  <a:pt x="106172" y="216281"/>
                </a:lnTo>
                <a:lnTo>
                  <a:pt x="179959" y="216281"/>
                </a:lnTo>
                <a:lnTo>
                  <a:pt x="173323" y="213764"/>
                </a:lnTo>
                <a:lnTo>
                  <a:pt x="161671" y="207010"/>
                </a:lnTo>
                <a:lnTo>
                  <a:pt x="151256" y="200151"/>
                </a:lnTo>
                <a:close/>
              </a:path>
              <a:path w="379095" h="259079">
                <a:moveTo>
                  <a:pt x="302027" y="36957"/>
                </a:moveTo>
                <a:lnTo>
                  <a:pt x="212471" y="36957"/>
                </a:lnTo>
                <a:lnTo>
                  <a:pt x="239291" y="40933"/>
                </a:lnTo>
                <a:lnTo>
                  <a:pt x="263398" y="52292"/>
                </a:lnTo>
                <a:lnTo>
                  <a:pt x="283408" y="70175"/>
                </a:lnTo>
                <a:lnTo>
                  <a:pt x="297941" y="93725"/>
                </a:lnTo>
                <a:lnTo>
                  <a:pt x="301371" y="101726"/>
                </a:lnTo>
                <a:lnTo>
                  <a:pt x="309499" y="104140"/>
                </a:lnTo>
                <a:lnTo>
                  <a:pt x="322790" y="110648"/>
                </a:lnTo>
                <a:lnTo>
                  <a:pt x="332962" y="120872"/>
                </a:lnTo>
                <a:lnTo>
                  <a:pt x="339467" y="133715"/>
                </a:lnTo>
                <a:lnTo>
                  <a:pt x="341756" y="148082"/>
                </a:lnTo>
                <a:lnTo>
                  <a:pt x="338105" y="166020"/>
                </a:lnTo>
                <a:lnTo>
                  <a:pt x="328168" y="180721"/>
                </a:lnTo>
                <a:lnTo>
                  <a:pt x="313467" y="190658"/>
                </a:lnTo>
                <a:lnTo>
                  <a:pt x="295528" y="194310"/>
                </a:lnTo>
                <a:lnTo>
                  <a:pt x="362991" y="194310"/>
                </a:lnTo>
                <a:lnTo>
                  <a:pt x="372217" y="180582"/>
                </a:lnTo>
                <a:lnTo>
                  <a:pt x="378713" y="148082"/>
                </a:lnTo>
                <a:lnTo>
                  <a:pt x="375152" y="123957"/>
                </a:lnTo>
                <a:lnTo>
                  <a:pt x="364982" y="102536"/>
                </a:lnTo>
                <a:lnTo>
                  <a:pt x="348978" y="84806"/>
                </a:lnTo>
                <a:lnTo>
                  <a:pt x="327913" y="71755"/>
                </a:lnTo>
                <a:lnTo>
                  <a:pt x="308072" y="42005"/>
                </a:lnTo>
                <a:lnTo>
                  <a:pt x="302027" y="36957"/>
                </a:lnTo>
                <a:close/>
              </a:path>
              <a:path w="379095" h="259079">
                <a:moveTo>
                  <a:pt x="136317" y="77470"/>
                </a:moveTo>
                <a:lnTo>
                  <a:pt x="110871" y="77470"/>
                </a:lnTo>
                <a:lnTo>
                  <a:pt x="116585" y="78612"/>
                </a:lnTo>
                <a:lnTo>
                  <a:pt x="121284" y="79756"/>
                </a:lnTo>
                <a:lnTo>
                  <a:pt x="132841" y="82169"/>
                </a:lnTo>
                <a:lnTo>
                  <a:pt x="136317" y="77470"/>
                </a:lnTo>
                <a:close/>
              </a:path>
              <a:path w="379095" h="259079">
                <a:moveTo>
                  <a:pt x="212471" y="0"/>
                </a:moveTo>
                <a:lnTo>
                  <a:pt x="186130" y="2758"/>
                </a:lnTo>
                <a:lnTo>
                  <a:pt x="161194" y="10826"/>
                </a:lnTo>
                <a:lnTo>
                  <a:pt x="138211" y="23895"/>
                </a:lnTo>
                <a:lnTo>
                  <a:pt x="117728" y="41656"/>
                </a:lnTo>
                <a:lnTo>
                  <a:pt x="185047" y="41656"/>
                </a:lnTo>
                <a:lnTo>
                  <a:pt x="191545" y="39322"/>
                </a:lnTo>
                <a:lnTo>
                  <a:pt x="212471" y="36957"/>
                </a:lnTo>
                <a:lnTo>
                  <a:pt x="302027" y="36957"/>
                </a:lnTo>
                <a:lnTo>
                  <a:pt x="281003" y="19399"/>
                </a:lnTo>
                <a:lnTo>
                  <a:pt x="248529" y="5032"/>
                </a:lnTo>
                <a:lnTo>
                  <a:pt x="212471" y="0"/>
                </a:lnTo>
                <a:close/>
              </a:path>
            </a:pathLst>
          </a:custGeom>
          <a:solidFill>
            <a:srgbClr val="FBFBF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2291333" y="2677667"/>
            <a:ext cx="200025" cy="198120"/>
          </a:xfrm>
          <a:custGeom>
            <a:avLst/>
            <a:gdLst/>
            <a:ahLst/>
            <a:cxnLst/>
            <a:rect l="l" t="t" r="r" b="b"/>
            <a:pathLst>
              <a:path w="200025" h="198119">
                <a:moveTo>
                  <a:pt x="99822" y="0"/>
                </a:moveTo>
                <a:lnTo>
                  <a:pt x="60971" y="7780"/>
                </a:lnTo>
                <a:lnTo>
                  <a:pt x="29241" y="29003"/>
                </a:lnTo>
                <a:lnTo>
                  <a:pt x="7846" y="60489"/>
                </a:lnTo>
                <a:lnTo>
                  <a:pt x="0" y="99060"/>
                </a:lnTo>
                <a:lnTo>
                  <a:pt x="7846" y="137630"/>
                </a:lnTo>
                <a:lnTo>
                  <a:pt x="29241" y="169116"/>
                </a:lnTo>
                <a:lnTo>
                  <a:pt x="60971" y="190339"/>
                </a:lnTo>
                <a:lnTo>
                  <a:pt x="99822" y="198120"/>
                </a:lnTo>
                <a:lnTo>
                  <a:pt x="138672" y="190339"/>
                </a:lnTo>
                <a:lnTo>
                  <a:pt x="170402" y="169116"/>
                </a:lnTo>
                <a:lnTo>
                  <a:pt x="191797" y="137630"/>
                </a:lnTo>
                <a:lnTo>
                  <a:pt x="199644" y="99060"/>
                </a:lnTo>
                <a:lnTo>
                  <a:pt x="191797" y="60489"/>
                </a:lnTo>
                <a:lnTo>
                  <a:pt x="170402" y="29003"/>
                </a:lnTo>
                <a:lnTo>
                  <a:pt x="138672" y="7780"/>
                </a:lnTo>
                <a:lnTo>
                  <a:pt x="99822" y="0"/>
                </a:lnTo>
                <a:close/>
              </a:path>
            </a:pathLst>
          </a:custGeom>
          <a:solidFill>
            <a:srgbClr val="FBFBF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2369820" y="2583179"/>
            <a:ext cx="41910" cy="63500"/>
          </a:xfrm>
          <a:custGeom>
            <a:avLst/>
            <a:gdLst/>
            <a:ahLst/>
            <a:cxnLst/>
            <a:rect l="l" t="t" r="r" b="b"/>
            <a:pathLst>
              <a:path w="41910" h="63500">
                <a:moveTo>
                  <a:pt x="20955" y="0"/>
                </a:moveTo>
                <a:lnTo>
                  <a:pt x="17144" y="3444"/>
                </a:lnTo>
                <a:lnTo>
                  <a:pt x="10001" y="12700"/>
                </a:lnTo>
                <a:lnTo>
                  <a:pt x="3095" y="26146"/>
                </a:lnTo>
                <a:lnTo>
                  <a:pt x="0" y="42164"/>
                </a:lnTo>
                <a:lnTo>
                  <a:pt x="1988" y="51565"/>
                </a:lnTo>
                <a:lnTo>
                  <a:pt x="7048" y="58134"/>
                </a:lnTo>
                <a:lnTo>
                  <a:pt x="13823" y="61987"/>
                </a:lnTo>
                <a:lnTo>
                  <a:pt x="20955" y="63246"/>
                </a:lnTo>
                <a:lnTo>
                  <a:pt x="28086" y="61987"/>
                </a:lnTo>
                <a:lnTo>
                  <a:pt x="34861" y="58134"/>
                </a:lnTo>
                <a:lnTo>
                  <a:pt x="39921" y="51565"/>
                </a:lnTo>
                <a:lnTo>
                  <a:pt x="41910" y="42164"/>
                </a:lnTo>
                <a:lnTo>
                  <a:pt x="39010" y="26146"/>
                </a:lnTo>
                <a:lnTo>
                  <a:pt x="32432" y="12700"/>
                </a:lnTo>
                <a:lnTo>
                  <a:pt x="25354" y="3444"/>
                </a:lnTo>
                <a:lnTo>
                  <a:pt x="20955" y="0"/>
                </a:lnTo>
                <a:close/>
              </a:path>
            </a:pathLst>
          </a:custGeom>
          <a:solidFill>
            <a:srgbClr val="FBFBF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2369820" y="2907792"/>
            <a:ext cx="41910" cy="62865"/>
          </a:xfrm>
          <a:custGeom>
            <a:avLst/>
            <a:gdLst/>
            <a:ahLst/>
            <a:cxnLst/>
            <a:rect l="l" t="t" r="r" b="b"/>
            <a:pathLst>
              <a:path w="41910" h="62864">
                <a:moveTo>
                  <a:pt x="20955" y="0"/>
                </a:moveTo>
                <a:lnTo>
                  <a:pt x="13823" y="1057"/>
                </a:lnTo>
                <a:lnTo>
                  <a:pt x="7048" y="4556"/>
                </a:lnTo>
                <a:lnTo>
                  <a:pt x="1988" y="10983"/>
                </a:lnTo>
                <a:lnTo>
                  <a:pt x="0" y="20828"/>
                </a:lnTo>
                <a:lnTo>
                  <a:pt x="3095" y="36480"/>
                </a:lnTo>
                <a:lnTo>
                  <a:pt x="10001" y="49466"/>
                </a:lnTo>
                <a:lnTo>
                  <a:pt x="17145" y="58547"/>
                </a:lnTo>
                <a:lnTo>
                  <a:pt x="20955" y="62484"/>
                </a:lnTo>
                <a:lnTo>
                  <a:pt x="25354" y="58547"/>
                </a:lnTo>
                <a:lnTo>
                  <a:pt x="32432" y="49466"/>
                </a:lnTo>
                <a:lnTo>
                  <a:pt x="39010" y="36480"/>
                </a:lnTo>
                <a:lnTo>
                  <a:pt x="41910" y="20828"/>
                </a:lnTo>
                <a:lnTo>
                  <a:pt x="39921" y="10983"/>
                </a:lnTo>
                <a:lnTo>
                  <a:pt x="34861" y="4556"/>
                </a:lnTo>
                <a:lnTo>
                  <a:pt x="28086" y="1057"/>
                </a:lnTo>
                <a:lnTo>
                  <a:pt x="20955" y="0"/>
                </a:lnTo>
                <a:close/>
              </a:path>
            </a:pathLst>
          </a:custGeom>
          <a:solidFill>
            <a:srgbClr val="FBFBF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2522220" y="2756154"/>
            <a:ext cx="62865" cy="41275"/>
          </a:xfrm>
          <a:custGeom>
            <a:avLst/>
            <a:gdLst/>
            <a:ahLst/>
            <a:cxnLst/>
            <a:rect l="l" t="t" r="r" b="b"/>
            <a:pathLst>
              <a:path w="62864" h="41275">
                <a:moveTo>
                  <a:pt x="20828" y="0"/>
                </a:moveTo>
                <a:lnTo>
                  <a:pt x="11519" y="1946"/>
                </a:lnTo>
                <a:lnTo>
                  <a:pt x="5032" y="6905"/>
                </a:lnTo>
                <a:lnTo>
                  <a:pt x="1236" y="13555"/>
                </a:lnTo>
                <a:lnTo>
                  <a:pt x="0" y="20574"/>
                </a:lnTo>
                <a:lnTo>
                  <a:pt x="1236" y="27592"/>
                </a:lnTo>
                <a:lnTo>
                  <a:pt x="5032" y="34242"/>
                </a:lnTo>
                <a:lnTo>
                  <a:pt x="11519" y="39201"/>
                </a:lnTo>
                <a:lnTo>
                  <a:pt x="20828" y="41148"/>
                </a:lnTo>
                <a:lnTo>
                  <a:pt x="36659" y="38111"/>
                </a:lnTo>
                <a:lnTo>
                  <a:pt x="49942" y="31337"/>
                </a:lnTo>
                <a:lnTo>
                  <a:pt x="59082" y="24324"/>
                </a:lnTo>
                <a:lnTo>
                  <a:pt x="62484" y="20574"/>
                </a:lnTo>
                <a:lnTo>
                  <a:pt x="59082" y="16287"/>
                </a:lnTo>
                <a:lnTo>
                  <a:pt x="49942" y="9334"/>
                </a:lnTo>
                <a:lnTo>
                  <a:pt x="36659" y="2857"/>
                </a:lnTo>
                <a:lnTo>
                  <a:pt x="20828" y="0"/>
                </a:lnTo>
                <a:close/>
              </a:path>
            </a:pathLst>
          </a:custGeom>
          <a:solidFill>
            <a:srgbClr val="FBFBF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2197607" y="2756154"/>
            <a:ext cx="62865" cy="41275"/>
          </a:xfrm>
          <a:custGeom>
            <a:avLst/>
            <a:gdLst/>
            <a:ahLst/>
            <a:cxnLst/>
            <a:rect l="l" t="t" r="r" b="b"/>
            <a:pathLst>
              <a:path w="62864" h="41275">
                <a:moveTo>
                  <a:pt x="41656" y="0"/>
                </a:moveTo>
                <a:lnTo>
                  <a:pt x="26003" y="2857"/>
                </a:lnTo>
                <a:lnTo>
                  <a:pt x="13017" y="9334"/>
                </a:lnTo>
                <a:lnTo>
                  <a:pt x="3937" y="16287"/>
                </a:lnTo>
                <a:lnTo>
                  <a:pt x="0" y="20574"/>
                </a:lnTo>
                <a:lnTo>
                  <a:pt x="3937" y="24324"/>
                </a:lnTo>
                <a:lnTo>
                  <a:pt x="13017" y="31337"/>
                </a:lnTo>
                <a:lnTo>
                  <a:pt x="26003" y="38111"/>
                </a:lnTo>
                <a:lnTo>
                  <a:pt x="41656" y="41148"/>
                </a:lnTo>
                <a:lnTo>
                  <a:pt x="51500" y="39201"/>
                </a:lnTo>
                <a:lnTo>
                  <a:pt x="57927" y="34242"/>
                </a:lnTo>
                <a:lnTo>
                  <a:pt x="61426" y="27592"/>
                </a:lnTo>
                <a:lnTo>
                  <a:pt x="62484" y="20574"/>
                </a:lnTo>
                <a:lnTo>
                  <a:pt x="61426" y="13555"/>
                </a:lnTo>
                <a:lnTo>
                  <a:pt x="57927" y="6905"/>
                </a:lnTo>
                <a:lnTo>
                  <a:pt x="51500" y="1946"/>
                </a:lnTo>
                <a:lnTo>
                  <a:pt x="41656" y="0"/>
                </a:lnTo>
                <a:close/>
              </a:path>
            </a:pathLst>
          </a:custGeom>
          <a:solidFill>
            <a:srgbClr val="FBFBF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2477563" y="2639583"/>
            <a:ext cx="52069" cy="50800"/>
          </a:xfrm>
          <a:custGeom>
            <a:avLst/>
            <a:gdLst/>
            <a:ahLst/>
            <a:cxnLst/>
            <a:rect l="l" t="t" r="r" b="b"/>
            <a:pathLst>
              <a:path w="52069" h="50800">
                <a:moveTo>
                  <a:pt x="45666" y="0"/>
                </a:moveTo>
                <a:lnTo>
                  <a:pt x="6429" y="14716"/>
                </a:lnTo>
                <a:lnTo>
                  <a:pt x="0" y="31591"/>
                </a:lnTo>
                <a:lnTo>
                  <a:pt x="2160" y="38808"/>
                </a:lnTo>
                <a:lnTo>
                  <a:pt x="6429" y="44561"/>
                </a:lnTo>
                <a:lnTo>
                  <a:pt x="12203" y="48686"/>
                </a:lnTo>
                <a:lnTo>
                  <a:pt x="19478" y="50800"/>
                </a:lnTo>
                <a:lnTo>
                  <a:pt x="27753" y="49793"/>
                </a:lnTo>
                <a:lnTo>
                  <a:pt x="36528" y="44561"/>
                </a:lnTo>
                <a:lnTo>
                  <a:pt x="45612" y="31460"/>
                </a:lnTo>
                <a:lnTo>
                  <a:pt x="50149" y="17668"/>
                </a:lnTo>
                <a:lnTo>
                  <a:pt x="51494" y="6306"/>
                </a:lnTo>
                <a:lnTo>
                  <a:pt x="51006" y="492"/>
                </a:lnTo>
                <a:lnTo>
                  <a:pt x="45666" y="0"/>
                </a:lnTo>
                <a:close/>
              </a:path>
            </a:pathLst>
          </a:custGeom>
          <a:solidFill>
            <a:srgbClr val="FBFBF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2254773" y="2862087"/>
            <a:ext cx="50800" cy="51435"/>
          </a:xfrm>
          <a:custGeom>
            <a:avLst/>
            <a:gdLst/>
            <a:ahLst/>
            <a:cxnLst/>
            <a:rect l="l" t="t" r="r" b="b"/>
            <a:pathLst>
              <a:path w="50800" h="51435">
                <a:moveTo>
                  <a:pt x="31114" y="0"/>
                </a:moveTo>
                <a:lnTo>
                  <a:pt x="1317" y="33623"/>
                </a:lnTo>
                <a:lnTo>
                  <a:pt x="0" y="45190"/>
                </a:lnTo>
                <a:lnTo>
                  <a:pt x="492" y="50530"/>
                </a:lnTo>
                <a:lnTo>
                  <a:pt x="5716" y="51018"/>
                </a:lnTo>
                <a:lnTo>
                  <a:pt x="17144" y="49672"/>
                </a:lnTo>
                <a:lnTo>
                  <a:pt x="31263" y="45136"/>
                </a:lnTo>
                <a:lnTo>
                  <a:pt x="44561" y="36052"/>
                </a:lnTo>
                <a:lnTo>
                  <a:pt x="49793" y="27812"/>
                </a:lnTo>
                <a:lnTo>
                  <a:pt x="50800" y="19478"/>
                </a:lnTo>
                <a:lnTo>
                  <a:pt x="48686" y="11906"/>
                </a:lnTo>
                <a:lnTo>
                  <a:pt x="44561" y="5953"/>
                </a:lnTo>
                <a:lnTo>
                  <a:pt x="38629" y="2220"/>
                </a:lnTo>
                <a:lnTo>
                  <a:pt x="31114" y="0"/>
                </a:lnTo>
                <a:close/>
              </a:path>
            </a:pathLst>
          </a:custGeom>
          <a:solidFill>
            <a:srgbClr val="FBFBF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2477563" y="2862087"/>
            <a:ext cx="52069" cy="51435"/>
          </a:xfrm>
          <a:custGeom>
            <a:avLst/>
            <a:gdLst/>
            <a:ahLst/>
            <a:cxnLst/>
            <a:rect l="l" t="t" r="r" b="b"/>
            <a:pathLst>
              <a:path w="52069" h="51435">
                <a:moveTo>
                  <a:pt x="19478" y="0"/>
                </a:moveTo>
                <a:lnTo>
                  <a:pt x="12203" y="2220"/>
                </a:lnTo>
                <a:lnTo>
                  <a:pt x="6429" y="5953"/>
                </a:lnTo>
                <a:lnTo>
                  <a:pt x="2160" y="11906"/>
                </a:lnTo>
                <a:lnTo>
                  <a:pt x="0" y="19478"/>
                </a:lnTo>
                <a:lnTo>
                  <a:pt x="1053" y="27812"/>
                </a:lnTo>
                <a:lnTo>
                  <a:pt x="6429" y="36052"/>
                </a:lnTo>
                <a:lnTo>
                  <a:pt x="19841" y="45136"/>
                </a:lnTo>
                <a:lnTo>
                  <a:pt x="34099" y="49672"/>
                </a:lnTo>
                <a:lnTo>
                  <a:pt x="45666" y="51018"/>
                </a:lnTo>
                <a:lnTo>
                  <a:pt x="51006" y="50530"/>
                </a:lnTo>
                <a:lnTo>
                  <a:pt x="51488" y="45136"/>
                </a:lnTo>
                <a:lnTo>
                  <a:pt x="50149" y="33623"/>
                </a:lnTo>
                <a:lnTo>
                  <a:pt x="45612" y="19365"/>
                </a:lnTo>
                <a:lnTo>
                  <a:pt x="36528" y="5953"/>
                </a:lnTo>
                <a:lnTo>
                  <a:pt x="27753" y="756"/>
                </a:lnTo>
                <a:lnTo>
                  <a:pt x="19478" y="0"/>
                </a:lnTo>
                <a:close/>
              </a:path>
            </a:pathLst>
          </a:custGeom>
          <a:solidFill>
            <a:srgbClr val="FBFBF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2254773" y="2639583"/>
            <a:ext cx="50800" cy="50800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5716" y="0"/>
                </a:moveTo>
                <a:lnTo>
                  <a:pt x="492" y="492"/>
                </a:lnTo>
                <a:lnTo>
                  <a:pt x="0" y="6306"/>
                </a:lnTo>
                <a:lnTo>
                  <a:pt x="1317" y="17668"/>
                </a:lnTo>
                <a:lnTo>
                  <a:pt x="5778" y="31460"/>
                </a:lnTo>
                <a:lnTo>
                  <a:pt x="14716" y="44561"/>
                </a:lnTo>
                <a:lnTo>
                  <a:pt x="22861" y="49793"/>
                </a:lnTo>
                <a:lnTo>
                  <a:pt x="31115" y="50800"/>
                </a:lnTo>
                <a:lnTo>
                  <a:pt x="38629" y="48686"/>
                </a:lnTo>
                <a:lnTo>
                  <a:pt x="44561" y="44561"/>
                </a:lnTo>
                <a:lnTo>
                  <a:pt x="48686" y="38808"/>
                </a:lnTo>
                <a:lnTo>
                  <a:pt x="50800" y="31591"/>
                </a:lnTo>
                <a:lnTo>
                  <a:pt x="49793" y="23397"/>
                </a:lnTo>
                <a:lnTo>
                  <a:pt x="44561" y="14716"/>
                </a:lnTo>
                <a:lnTo>
                  <a:pt x="31263" y="5778"/>
                </a:lnTo>
                <a:lnTo>
                  <a:pt x="17145" y="1317"/>
                </a:lnTo>
                <a:lnTo>
                  <a:pt x="5716" y="0"/>
                </a:lnTo>
                <a:close/>
              </a:path>
            </a:pathLst>
          </a:custGeom>
          <a:solidFill>
            <a:srgbClr val="FBFBFB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55498" y="302768"/>
            <a:ext cx="266001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20" dirty="0">
                <a:solidFill>
                  <a:srgbClr val="F47163"/>
                </a:solidFill>
                <a:latin typeface="微软雅黑" panose="020B0503020204020204" charset="-122"/>
                <a:cs typeface="微软雅黑" panose="020B0503020204020204" charset="-122"/>
              </a:rPr>
              <a:t>Pandas</a:t>
            </a:r>
            <a:r>
              <a:rPr sz="2800" dirty="0">
                <a:solidFill>
                  <a:srgbClr val="F47163"/>
                </a:solidFill>
                <a:latin typeface="微软雅黑" panose="020B0503020204020204" charset="-122"/>
                <a:cs typeface="微软雅黑" panose="020B0503020204020204" charset="-122"/>
              </a:rPr>
              <a:t>数据合并</a:t>
            </a:r>
            <a:endParaRPr sz="28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211836"/>
            <a:ext cx="476250" cy="661670"/>
          </a:xfrm>
          <a:custGeom>
            <a:avLst/>
            <a:gdLst/>
            <a:ahLst/>
            <a:cxnLst/>
            <a:rect l="l" t="t" r="r" b="b"/>
            <a:pathLst>
              <a:path w="476250" h="661669">
                <a:moveTo>
                  <a:pt x="0" y="661416"/>
                </a:moveTo>
                <a:lnTo>
                  <a:pt x="476250" y="661416"/>
                </a:lnTo>
                <a:lnTo>
                  <a:pt x="476250" y="0"/>
                </a:lnTo>
                <a:lnTo>
                  <a:pt x="0" y="0"/>
                </a:lnTo>
                <a:lnTo>
                  <a:pt x="0" y="661416"/>
                </a:lnTo>
                <a:close/>
              </a:path>
            </a:pathLst>
          </a:custGeom>
          <a:solidFill>
            <a:srgbClr val="F4716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117602" y="413258"/>
            <a:ext cx="240665" cy="2451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50" spc="-10" dirty="0">
                <a:solidFill>
                  <a:srgbClr val="FBFBFB"/>
                </a:solidFill>
                <a:latin typeface="微软雅黑" panose="020B0503020204020204" charset="-122"/>
                <a:cs typeface="微软雅黑" panose="020B0503020204020204" charset="-122"/>
              </a:rPr>
              <a:t>63</a:t>
            </a:r>
            <a:endParaRPr sz="145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88389" y="1140155"/>
            <a:ext cx="12034520" cy="1541145"/>
          </a:xfrm>
          <a:prstGeom prst="rect">
            <a:avLst/>
          </a:prstGeom>
        </p:spPr>
        <p:txBody>
          <a:bodyPr vert="horz" wrap="square" lIns="0" tIns="2832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230"/>
              </a:spcBef>
            </a:pPr>
            <a:r>
              <a:rPr sz="3200" spc="-5" dirty="0">
                <a:solidFill>
                  <a:srgbClr val="8B8B8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两个DataFrame进行合并，指定连接的列名称</a:t>
            </a:r>
            <a:endParaRPr sz="32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8160385">
              <a:lnSpc>
                <a:spcPct val="100000"/>
              </a:lnSpc>
              <a:spcBef>
                <a:spcPts val="2130"/>
              </a:spcBef>
            </a:pPr>
            <a:r>
              <a:rPr sz="3200" spc="-5" dirty="0">
                <a:solidFill>
                  <a:srgbClr val="8B8B8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输出结果：</a:t>
            </a:r>
            <a:endParaRPr sz="32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009650" y="2122931"/>
            <a:ext cx="7781544" cy="502920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1955" y="3001010"/>
            <a:ext cx="4037965" cy="2952115"/>
          </a:xfrm>
          <a:prstGeom prst="rect">
            <a:avLst/>
          </a:prstGeom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88389" y="1410970"/>
            <a:ext cx="876173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5" dirty="0">
                <a:solidFill>
                  <a:srgbClr val="8B8B8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两个DataFrame进行合并，分别指定连接的列名称</a:t>
            </a:r>
            <a:endParaRPr sz="32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55498" y="302768"/>
            <a:ext cx="266001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20" dirty="0">
                <a:solidFill>
                  <a:srgbClr val="F47163"/>
                </a:solidFill>
                <a:latin typeface="微软雅黑" panose="020B0503020204020204" charset="-122"/>
                <a:cs typeface="微软雅黑" panose="020B0503020204020204" charset="-122"/>
              </a:rPr>
              <a:t>Pandas</a:t>
            </a:r>
            <a:r>
              <a:rPr sz="2800" dirty="0">
                <a:solidFill>
                  <a:srgbClr val="F47163"/>
                </a:solidFill>
                <a:latin typeface="微软雅黑" panose="020B0503020204020204" charset="-122"/>
                <a:cs typeface="微软雅黑" panose="020B0503020204020204" charset="-122"/>
              </a:rPr>
              <a:t>数据合并</a:t>
            </a:r>
            <a:endParaRPr sz="28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211836"/>
            <a:ext cx="476250" cy="661670"/>
          </a:xfrm>
          <a:custGeom>
            <a:avLst/>
            <a:gdLst/>
            <a:ahLst/>
            <a:cxnLst/>
            <a:rect l="l" t="t" r="r" b="b"/>
            <a:pathLst>
              <a:path w="476250" h="661669">
                <a:moveTo>
                  <a:pt x="0" y="661416"/>
                </a:moveTo>
                <a:lnTo>
                  <a:pt x="476250" y="661416"/>
                </a:lnTo>
                <a:lnTo>
                  <a:pt x="476250" y="0"/>
                </a:lnTo>
                <a:lnTo>
                  <a:pt x="0" y="0"/>
                </a:lnTo>
                <a:lnTo>
                  <a:pt x="0" y="661416"/>
                </a:lnTo>
                <a:close/>
              </a:path>
            </a:pathLst>
          </a:custGeom>
          <a:solidFill>
            <a:srgbClr val="F4716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17602" y="413258"/>
            <a:ext cx="240665" cy="2451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50" spc="-10" dirty="0">
                <a:solidFill>
                  <a:srgbClr val="FBFBFB"/>
                </a:solidFill>
                <a:latin typeface="微软雅黑" panose="020B0503020204020204" charset="-122"/>
                <a:cs typeface="微软雅黑" panose="020B0503020204020204" charset="-122"/>
              </a:rPr>
              <a:t>64</a:t>
            </a:r>
            <a:endParaRPr sz="145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236710" y="2169160"/>
            <a:ext cx="2214880" cy="5041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15900" marR="5080" indent="-203835">
              <a:lnSpc>
                <a:spcPct val="100000"/>
              </a:lnSpc>
              <a:spcBef>
                <a:spcPts val="95"/>
              </a:spcBef>
            </a:pPr>
            <a:r>
              <a:rPr sz="3200" spc="-5" dirty="0">
                <a:solidFill>
                  <a:srgbClr val="8B8B8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输出结果：  </a:t>
            </a:r>
            <a:endParaRPr sz="32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009650" y="2122932"/>
            <a:ext cx="8029194" cy="552450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6090" y="3515360"/>
            <a:ext cx="4568190" cy="2552700"/>
          </a:xfrm>
          <a:prstGeom prst="rect">
            <a:avLst/>
          </a:prstGeom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407157" y="0"/>
            <a:ext cx="6632575" cy="8229600"/>
          </a:xfrm>
          <a:custGeom>
            <a:avLst/>
            <a:gdLst/>
            <a:ahLst/>
            <a:cxnLst/>
            <a:rect l="l" t="t" r="r" b="b"/>
            <a:pathLst>
              <a:path w="6632575" h="8229600">
                <a:moveTo>
                  <a:pt x="6632448" y="0"/>
                </a:moveTo>
                <a:lnTo>
                  <a:pt x="1731645" y="0"/>
                </a:lnTo>
                <a:lnTo>
                  <a:pt x="0" y="8229598"/>
                </a:lnTo>
                <a:lnTo>
                  <a:pt x="4900804" y="8229598"/>
                </a:lnTo>
                <a:lnTo>
                  <a:pt x="6632448" y="0"/>
                </a:lnTo>
                <a:close/>
              </a:path>
            </a:pathLst>
          </a:custGeom>
          <a:solidFill>
            <a:srgbClr val="F4716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339844" y="2994649"/>
            <a:ext cx="2768600" cy="20015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139700">
              <a:lnSpc>
                <a:spcPct val="120000"/>
              </a:lnSpc>
              <a:spcBef>
                <a:spcPts val="105"/>
              </a:spcBef>
            </a:pPr>
            <a:r>
              <a:rPr sz="5400" b="1" spc="-25" dirty="0">
                <a:solidFill>
                  <a:srgbClr val="FBFBFB"/>
                </a:solidFill>
                <a:latin typeface="微软雅黑" panose="020B0503020204020204" charset="-122"/>
                <a:cs typeface="微软雅黑" panose="020B0503020204020204" charset="-122"/>
              </a:rPr>
              <a:t>Pandas  </a:t>
            </a:r>
            <a:r>
              <a:rPr sz="5400" b="1" dirty="0">
                <a:solidFill>
                  <a:srgbClr val="FBFBFB"/>
                </a:solidFill>
                <a:latin typeface="微软雅黑" panose="020B0503020204020204" charset="-122"/>
                <a:cs typeface="微软雅黑" panose="020B0503020204020204" charset="-122"/>
              </a:rPr>
              <a:t>文件存取</a:t>
            </a:r>
            <a:endParaRPr sz="5400">
              <a:latin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55498" y="302768"/>
            <a:ext cx="2660015" cy="4432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800" spc="-20" dirty="0">
                <a:solidFill>
                  <a:srgbClr val="F47163"/>
                </a:solidFill>
              </a:rPr>
              <a:t>CSV</a:t>
            </a:r>
            <a:r>
              <a:rPr lang="zh-CN" altLang="en-US" sz="2800" spc="-20" dirty="0">
                <a:solidFill>
                  <a:srgbClr val="F47163"/>
                </a:solidFill>
              </a:rPr>
              <a:t>文件</a:t>
            </a:r>
            <a:endParaRPr lang="zh-CN" altLang="en-US" sz="2800" spc="-20" dirty="0">
              <a:solidFill>
                <a:srgbClr val="F47163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211836"/>
            <a:ext cx="476250" cy="661670"/>
          </a:xfrm>
          <a:custGeom>
            <a:avLst/>
            <a:gdLst/>
            <a:ahLst/>
            <a:cxnLst/>
            <a:rect l="l" t="t" r="r" b="b"/>
            <a:pathLst>
              <a:path w="476250" h="661669">
                <a:moveTo>
                  <a:pt x="0" y="661416"/>
                </a:moveTo>
                <a:lnTo>
                  <a:pt x="476250" y="661416"/>
                </a:lnTo>
                <a:lnTo>
                  <a:pt x="476250" y="0"/>
                </a:lnTo>
                <a:lnTo>
                  <a:pt x="0" y="0"/>
                </a:lnTo>
                <a:lnTo>
                  <a:pt x="0" y="661416"/>
                </a:lnTo>
                <a:close/>
              </a:path>
            </a:pathLst>
          </a:custGeom>
          <a:solidFill>
            <a:srgbClr val="F4716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17602" y="413258"/>
            <a:ext cx="240665" cy="2451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50" spc="-10" dirty="0">
                <a:solidFill>
                  <a:srgbClr val="FBFBFB"/>
                </a:solidFill>
                <a:latin typeface="微软雅黑" panose="020B0503020204020204" charset="-122"/>
                <a:cs typeface="微软雅黑" panose="020B0503020204020204" charset="-122"/>
              </a:rPr>
              <a:t>66</a:t>
            </a:r>
            <a:endParaRPr sz="1450">
              <a:latin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98795" y="1704340"/>
            <a:ext cx="8738870" cy="482155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784225" y="1465580"/>
            <a:ext cx="5327650" cy="3784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Comma Separated Values </a:t>
            </a:r>
            <a:endParaRPr lang="en-US" altLang="zh-CN" sz="2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中文名：逗号分隔值</a:t>
            </a:r>
            <a:endParaRPr lang="zh-CN" altLang="en-US" sz="2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适合计算机处理的文件形式</a:t>
            </a:r>
            <a:endParaRPr lang="zh-CN" altLang="en-US" sz="2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可以用记事本、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excel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ST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等打开</a:t>
            </a:r>
            <a:endParaRPr lang="zh-CN" altLang="en-US" sz="2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也可以通过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pandas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来打开</a:t>
            </a:r>
            <a:endParaRPr lang="zh-CN" altLang="en-US" sz="2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88389" y="1719325"/>
            <a:ext cx="226060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5" dirty="0">
                <a:solidFill>
                  <a:srgbClr val="8B8B8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读取CSV文件</a:t>
            </a:r>
            <a:endParaRPr sz="32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55498" y="302768"/>
            <a:ext cx="266001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20" dirty="0">
                <a:solidFill>
                  <a:srgbClr val="F47163"/>
                </a:solidFill>
              </a:rPr>
              <a:t>Pandas</a:t>
            </a:r>
            <a:r>
              <a:rPr sz="2800" dirty="0">
                <a:solidFill>
                  <a:srgbClr val="F47163"/>
                </a:solidFill>
              </a:rPr>
              <a:t>文件存取</a:t>
            </a:r>
            <a:endParaRPr sz="2800"/>
          </a:p>
        </p:txBody>
      </p:sp>
      <p:sp>
        <p:nvSpPr>
          <p:cNvPr id="4" name="object 4"/>
          <p:cNvSpPr/>
          <p:nvPr/>
        </p:nvSpPr>
        <p:spPr>
          <a:xfrm>
            <a:off x="0" y="211836"/>
            <a:ext cx="476250" cy="661670"/>
          </a:xfrm>
          <a:custGeom>
            <a:avLst/>
            <a:gdLst/>
            <a:ahLst/>
            <a:cxnLst/>
            <a:rect l="l" t="t" r="r" b="b"/>
            <a:pathLst>
              <a:path w="476250" h="661669">
                <a:moveTo>
                  <a:pt x="0" y="661416"/>
                </a:moveTo>
                <a:lnTo>
                  <a:pt x="476250" y="661416"/>
                </a:lnTo>
                <a:lnTo>
                  <a:pt x="476250" y="0"/>
                </a:lnTo>
                <a:lnTo>
                  <a:pt x="0" y="0"/>
                </a:lnTo>
                <a:lnTo>
                  <a:pt x="0" y="661416"/>
                </a:lnTo>
                <a:close/>
              </a:path>
            </a:pathLst>
          </a:custGeom>
          <a:solidFill>
            <a:srgbClr val="F4716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17602" y="413258"/>
            <a:ext cx="240665" cy="2451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50" spc="-10" dirty="0">
                <a:solidFill>
                  <a:srgbClr val="FBFBFB"/>
                </a:solidFill>
                <a:latin typeface="微软雅黑" panose="020B0503020204020204" charset="-122"/>
                <a:cs typeface="微软雅黑" panose="020B0503020204020204" charset="-122"/>
              </a:rPr>
              <a:t>66</a:t>
            </a:r>
            <a:endParaRPr sz="145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88389" y="4597908"/>
            <a:ext cx="4902200" cy="5041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5" dirty="0">
                <a:solidFill>
                  <a:srgbClr val="8B8B8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输出结果：</a:t>
            </a:r>
            <a:endParaRPr sz="32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09650" y="2573273"/>
            <a:ext cx="10193273" cy="1541526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2605" y="4731385"/>
            <a:ext cx="4256405" cy="2783840"/>
          </a:xfrm>
          <a:prstGeom prst="rect">
            <a:avLst/>
          </a:prstGeom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88389" y="1719325"/>
            <a:ext cx="469773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5" dirty="0">
                <a:solidFill>
                  <a:srgbClr val="8B8B8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读取CSV文件，不要标题行</a:t>
            </a:r>
            <a:endParaRPr sz="32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55498" y="302768"/>
            <a:ext cx="266001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20" dirty="0">
                <a:solidFill>
                  <a:srgbClr val="F47163"/>
                </a:solidFill>
              </a:rPr>
              <a:t>Pandas</a:t>
            </a:r>
            <a:r>
              <a:rPr sz="2800" dirty="0">
                <a:solidFill>
                  <a:srgbClr val="F47163"/>
                </a:solidFill>
              </a:rPr>
              <a:t>文件存取</a:t>
            </a:r>
            <a:endParaRPr sz="2800"/>
          </a:p>
        </p:txBody>
      </p:sp>
      <p:sp>
        <p:nvSpPr>
          <p:cNvPr id="4" name="object 4"/>
          <p:cNvSpPr/>
          <p:nvPr/>
        </p:nvSpPr>
        <p:spPr>
          <a:xfrm>
            <a:off x="0" y="211836"/>
            <a:ext cx="476250" cy="661670"/>
          </a:xfrm>
          <a:custGeom>
            <a:avLst/>
            <a:gdLst/>
            <a:ahLst/>
            <a:cxnLst/>
            <a:rect l="l" t="t" r="r" b="b"/>
            <a:pathLst>
              <a:path w="476250" h="661669">
                <a:moveTo>
                  <a:pt x="0" y="661416"/>
                </a:moveTo>
                <a:lnTo>
                  <a:pt x="476250" y="661416"/>
                </a:lnTo>
                <a:lnTo>
                  <a:pt x="476250" y="0"/>
                </a:lnTo>
                <a:lnTo>
                  <a:pt x="0" y="0"/>
                </a:lnTo>
                <a:lnTo>
                  <a:pt x="0" y="661416"/>
                </a:lnTo>
                <a:close/>
              </a:path>
            </a:pathLst>
          </a:custGeom>
          <a:solidFill>
            <a:srgbClr val="F4716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17602" y="413258"/>
            <a:ext cx="240665" cy="2451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50" spc="-10" dirty="0">
                <a:solidFill>
                  <a:srgbClr val="FBFBFB"/>
                </a:solidFill>
                <a:latin typeface="微软雅黑" panose="020B0503020204020204" charset="-122"/>
                <a:cs typeface="微软雅黑" panose="020B0503020204020204" charset="-122"/>
              </a:rPr>
              <a:t>67</a:t>
            </a:r>
            <a:endParaRPr sz="145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88389" y="4597908"/>
            <a:ext cx="4902200" cy="5041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5" dirty="0">
                <a:solidFill>
                  <a:srgbClr val="8B8B8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输出结果：</a:t>
            </a:r>
            <a:endParaRPr sz="32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14983" y="2742438"/>
            <a:ext cx="12600431" cy="1347216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0060" y="4598035"/>
            <a:ext cx="4772025" cy="2839085"/>
          </a:xfrm>
          <a:prstGeom prst="rect">
            <a:avLst/>
          </a:prstGeom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88389" y="1719325"/>
            <a:ext cx="510349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5" dirty="0">
                <a:solidFill>
                  <a:srgbClr val="8B8B8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读取CSV文件，自定义标题行</a:t>
            </a:r>
            <a:endParaRPr sz="32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55498" y="302768"/>
            <a:ext cx="266001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20" dirty="0">
                <a:solidFill>
                  <a:srgbClr val="F47163"/>
                </a:solidFill>
              </a:rPr>
              <a:t>Pandas</a:t>
            </a:r>
            <a:r>
              <a:rPr sz="2800" dirty="0">
                <a:solidFill>
                  <a:srgbClr val="F47163"/>
                </a:solidFill>
              </a:rPr>
              <a:t>文件存取</a:t>
            </a:r>
            <a:endParaRPr sz="2800"/>
          </a:p>
        </p:txBody>
      </p:sp>
      <p:sp>
        <p:nvSpPr>
          <p:cNvPr id="4" name="object 4"/>
          <p:cNvSpPr/>
          <p:nvPr/>
        </p:nvSpPr>
        <p:spPr>
          <a:xfrm>
            <a:off x="0" y="211836"/>
            <a:ext cx="476250" cy="661670"/>
          </a:xfrm>
          <a:custGeom>
            <a:avLst/>
            <a:gdLst/>
            <a:ahLst/>
            <a:cxnLst/>
            <a:rect l="l" t="t" r="r" b="b"/>
            <a:pathLst>
              <a:path w="476250" h="661669">
                <a:moveTo>
                  <a:pt x="0" y="661416"/>
                </a:moveTo>
                <a:lnTo>
                  <a:pt x="476250" y="661416"/>
                </a:lnTo>
                <a:lnTo>
                  <a:pt x="476250" y="0"/>
                </a:lnTo>
                <a:lnTo>
                  <a:pt x="0" y="0"/>
                </a:lnTo>
                <a:lnTo>
                  <a:pt x="0" y="661416"/>
                </a:lnTo>
                <a:close/>
              </a:path>
            </a:pathLst>
          </a:custGeom>
          <a:solidFill>
            <a:srgbClr val="F4716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17602" y="413258"/>
            <a:ext cx="240665" cy="2451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50" spc="-10" dirty="0">
                <a:solidFill>
                  <a:srgbClr val="FBFBFB"/>
                </a:solidFill>
                <a:latin typeface="微软雅黑" panose="020B0503020204020204" charset="-122"/>
                <a:cs typeface="微软雅黑" panose="020B0503020204020204" charset="-122"/>
              </a:rPr>
              <a:t>68</a:t>
            </a:r>
            <a:endParaRPr sz="145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88389" y="4597908"/>
            <a:ext cx="205613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5" dirty="0">
                <a:solidFill>
                  <a:srgbClr val="8B8B8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输出结果：</a:t>
            </a:r>
            <a:endParaRPr sz="32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009650" y="2920746"/>
            <a:ext cx="12506706" cy="827531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3070" y="4598035"/>
            <a:ext cx="6039485" cy="2634615"/>
          </a:xfrm>
          <a:prstGeom prst="rect">
            <a:avLst/>
          </a:prstGeom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88389" y="1719325"/>
            <a:ext cx="469773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5" dirty="0">
                <a:solidFill>
                  <a:srgbClr val="8B8B8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读取CSV文件，指定索引列</a:t>
            </a:r>
            <a:endParaRPr sz="32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55498" y="302768"/>
            <a:ext cx="266001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20" dirty="0">
                <a:solidFill>
                  <a:srgbClr val="F47163"/>
                </a:solidFill>
              </a:rPr>
              <a:t>Pandas</a:t>
            </a:r>
            <a:r>
              <a:rPr sz="2800" dirty="0">
                <a:solidFill>
                  <a:srgbClr val="F47163"/>
                </a:solidFill>
              </a:rPr>
              <a:t>文件存取</a:t>
            </a:r>
            <a:endParaRPr sz="2800"/>
          </a:p>
        </p:txBody>
      </p:sp>
      <p:sp>
        <p:nvSpPr>
          <p:cNvPr id="4" name="object 4"/>
          <p:cNvSpPr/>
          <p:nvPr/>
        </p:nvSpPr>
        <p:spPr>
          <a:xfrm>
            <a:off x="0" y="211836"/>
            <a:ext cx="476250" cy="661670"/>
          </a:xfrm>
          <a:custGeom>
            <a:avLst/>
            <a:gdLst/>
            <a:ahLst/>
            <a:cxnLst/>
            <a:rect l="l" t="t" r="r" b="b"/>
            <a:pathLst>
              <a:path w="476250" h="661669">
                <a:moveTo>
                  <a:pt x="0" y="661416"/>
                </a:moveTo>
                <a:lnTo>
                  <a:pt x="476250" y="661416"/>
                </a:lnTo>
                <a:lnTo>
                  <a:pt x="476250" y="0"/>
                </a:lnTo>
                <a:lnTo>
                  <a:pt x="0" y="0"/>
                </a:lnTo>
                <a:lnTo>
                  <a:pt x="0" y="661416"/>
                </a:lnTo>
                <a:close/>
              </a:path>
            </a:pathLst>
          </a:custGeom>
          <a:solidFill>
            <a:srgbClr val="F4716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17602" y="413258"/>
            <a:ext cx="240665" cy="2451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50" spc="-10" dirty="0">
                <a:solidFill>
                  <a:srgbClr val="FBFBFB"/>
                </a:solidFill>
                <a:latin typeface="微软雅黑" panose="020B0503020204020204" charset="-122"/>
                <a:cs typeface="微软雅黑" panose="020B0503020204020204" charset="-122"/>
              </a:rPr>
              <a:t>69</a:t>
            </a:r>
            <a:endParaRPr sz="145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88389" y="4597908"/>
            <a:ext cx="205613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5" dirty="0">
                <a:solidFill>
                  <a:srgbClr val="8B8B8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输出结果：</a:t>
            </a:r>
            <a:endParaRPr sz="32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009650" y="2452116"/>
            <a:ext cx="8286750" cy="1881377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9030" y="4674870"/>
            <a:ext cx="4519930" cy="3178810"/>
          </a:xfrm>
          <a:prstGeom prst="rect">
            <a:avLst/>
          </a:prstGeom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88389" y="1109725"/>
            <a:ext cx="469773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5" dirty="0">
                <a:solidFill>
                  <a:srgbClr val="8B8B8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读取CSV文件，指定分隔符</a:t>
            </a:r>
            <a:endParaRPr sz="32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55498" y="302768"/>
            <a:ext cx="266001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20" dirty="0">
                <a:solidFill>
                  <a:srgbClr val="F47163"/>
                </a:solidFill>
              </a:rPr>
              <a:t>Pandas</a:t>
            </a:r>
            <a:r>
              <a:rPr sz="2800" dirty="0">
                <a:solidFill>
                  <a:srgbClr val="F47163"/>
                </a:solidFill>
              </a:rPr>
              <a:t>文件存取</a:t>
            </a:r>
            <a:endParaRPr sz="2800"/>
          </a:p>
        </p:txBody>
      </p:sp>
      <p:sp>
        <p:nvSpPr>
          <p:cNvPr id="4" name="object 4"/>
          <p:cNvSpPr/>
          <p:nvPr/>
        </p:nvSpPr>
        <p:spPr>
          <a:xfrm>
            <a:off x="0" y="211836"/>
            <a:ext cx="476250" cy="661670"/>
          </a:xfrm>
          <a:custGeom>
            <a:avLst/>
            <a:gdLst/>
            <a:ahLst/>
            <a:cxnLst/>
            <a:rect l="l" t="t" r="r" b="b"/>
            <a:pathLst>
              <a:path w="476250" h="661669">
                <a:moveTo>
                  <a:pt x="0" y="661416"/>
                </a:moveTo>
                <a:lnTo>
                  <a:pt x="476250" y="661416"/>
                </a:lnTo>
                <a:lnTo>
                  <a:pt x="476250" y="0"/>
                </a:lnTo>
                <a:lnTo>
                  <a:pt x="0" y="0"/>
                </a:lnTo>
                <a:lnTo>
                  <a:pt x="0" y="661416"/>
                </a:lnTo>
                <a:close/>
              </a:path>
            </a:pathLst>
          </a:custGeom>
          <a:solidFill>
            <a:srgbClr val="F4716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17602" y="413258"/>
            <a:ext cx="240665" cy="2451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50" spc="-10" dirty="0">
                <a:solidFill>
                  <a:srgbClr val="FBFBFB"/>
                </a:solidFill>
                <a:latin typeface="微软雅黑" panose="020B0503020204020204" charset="-122"/>
                <a:cs typeface="微软雅黑" panose="020B0503020204020204" charset="-122"/>
              </a:rPr>
              <a:t>70</a:t>
            </a:r>
            <a:endParaRPr sz="145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88389" y="3988308"/>
            <a:ext cx="4742180" cy="5041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5" dirty="0">
                <a:solidFill>
                  <a:srgbClr val="8B8B8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输出结果：</a:t>
            </a:r>
            <a:endParaRPr sz="32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009650" y="1810511"/>
            <a:ext cx="8791194" cy="196596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6290" y="4881245"/>
            <a:ext cx="5946775" cy="2641600"/>
          </a:xfrm>
          <a:prstGeom prst="rect">
            <a:avLst/>
          </a:prstGeom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55498" y="302768"/>
            <a:ext cx="266001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20" dirty="0">
                <a:solidFill>
                  <a:srgbClr val="F47163"/>
                </a:solidFill>
                <a:latin typeface="微软雅黑" panose="020B0503020204020204" charset="-122"/>
                <a:cs typeface="微软雅黑" panose="020B0503020204020204" charset="-122"/>
              </a:rPr>
              <a:t>Pandas</a:t>
            </a:r>
            <a:r>
              <a:rPr sz="2800" dirty="0">
                <a:solidFill>
                  <a:srgbClr val="F47163"/>
                </a:solidFill>
                <a:latin typeface="微软雅黑" panose="020B0503020204020204" charset="-122"/>
                <a:cs typeface="微软雅黑" panose="020B0503020204020204" charset="-122"/>
              </a:rPr>
              <a:t>文件存取</a:t>
            </a:r>
            <a:endParaRPr sz="28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211836"/>
            <a:ext cx="476250" cy="661670"/>
          </a:xfrm>
          <a:custGeom>
            <a:avLst/>
            <a:gdLst/>
            <a:ahLst/>
            <a:cxnLst/>
            <a:rect l="l" t="t" r="r" b="b"/>
            <a:pathLst>
              <a:path w="476250" h="661669">
                <a:moveTo>
                  <a:pt x="0" y="661416"/>
                </a:moveTo>
                <a:lnTo>
                  <a:pt x="476250" y="661416"/>
                </a:lnTo>
                <a:lnTo>
                  <a:pt x="476250" y="0"/>
                </a:lnTo>
                <a:lnTo>
                  <a:pt x="0" y="0"/>
                </a:lnTo>
                <a:lnTo>
                  <a:pt x="0" y="661416"/>
                </a:lnTo>
                <a:close/>
              </a:path>
            </a:pathLst>
          </a:custGeom>
          <a:solidFill>
            <a:srgbClr val="F4716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117602" y="413258"/>
            <a:ext cx="240665" cy="2451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50" spc="-10" dirty="0">
                <a:solidFill>
                  <a:srgbClr val="FBFBFB"/>
                </a:solidFill>
                <a:latin typeface="微软雅黑" panose="020B0503020204020204" charset="-122"/>
                <a:cs typeface="微软雅黑" panose="020B0503020204020204" charset="-122"/>
              </a:rPr>
              <a:t>71</a:t>
            </a:r>
            <a:endParaRPr sz="145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88390" y="4815205"/>
            <a:ext cx="2378075" cy="5041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5" dirty="0">
                <a:solidFill>
                  <a:srgbClr val="8B8B8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输出结果：</a:t>
            </a:r>
            <a:r>
              <a:rPr sz="3200" dirty="0">
                <a:solidFill>
                  <a:srgbClr val="F47163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   </a:t>
            </a:r>
            <a:endParaRPr sz="32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88389" y="1262125"/>
            <a:ext cx="6322060" cy="5041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5" dirty="0">
                <a:solidFill>
                  <a:srgbClr val="8B8B8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读取CSV文件，自动处理缺失的数据</a:t>
            </a:r>
            <a:endParaRPr sz="32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949190" y="3415030"/>
            <a:ext cx="8185785" cy="86614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6820" y="5186045"/>
            <a:ext cx="3949065" cy="231902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9190" y="1958340"/>
            <a:ext cx="4401820" cy="108521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8390" y="2011680"/>
            <a:ext cx="3210560" cy="239776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31894" y="1772919"/>
            <a:ext cx="6217920" cy="2555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4900" b="1" spc="-2587" baseline="-14000" dirty="0">
                <a:latin typeface="微软雅黑" panose="020B0503020204020204" charset="-122"/>
                <a:cs typeface="微软雅黑" panose="020B0503020204020204" charset="-122"/>
              </a:rPr>
              <a:t>？</a:t>
            </a:r>
            <a:r>
              <a:rPr sz="5100" spc="15" dirty="0"/>
              <a:t>Nump</a:t>
            </a:r>
            <a:r>
              <a:rPr sz="5100" dirty="0"/>
              <a:t>y</a:t>
            </a:r>
            <a:r>
              <a:rPr sz="5100" spc="20" dirty="0"/>
              <a:t>有多快</a:t>
            </a:r>
            <a:endParaRPr sz="5100">
              <a:latin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88389" y="1719325"/>
            <a:ext cx="347916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5" dirty="0">
                <a:solidFill>
                  <a:srgbClr val="8B8B8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储存数据为CSV文件</a:t>
            </a:r>
            <a:endParaRPr sz="32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55498" y="302768"/>
            <a:ext cx="266001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20" dirty="0">
                <a:solidFill>
                  <a:srgbClr val="F47163"/>
                </a:solidFill>
              </a:rPr>
              <a:t>Pandas</a:t>
            </a:r>
            <a:r>
              <a:rPr sz="2800" dirty="0">
                <a:solidFill>
                  <a:srgbClr val="F47163"/>
                </a:solidFill>
              </a:rPr>
              <a:t>文件存取</a:t>
            </a:r>
            <a:endParaRPr sz="2800"/>
          </a:p>
        </p:txBody>
      </p:sp>
      <p:sp>
        <p:nvSpPr>
          <p:cNvPr id="4" name="object 4"/>
          <p:cNvSpPr/>
          <p:nvPr/>
        </p:nvSpPr>
        <p:spPr>
          <a:xfrm>
            <a:off x="0" y="211836"/>
            <a:ext cx="476250" cy="661670"/>
          </a:xfrm>
          <a:custGeom>
            <a:avLst/>
            <a:gdLst/>
            <a:ahLst/>
            <a:cxnLst/>
            <a:rect l="l" t="t" r="r" b="b"/>
            <a:pathLst>
              <a:path w="476250" h="661669">
                <a:moveTo>
                  <a:pt x="0" y="661416"/>
                </a:moveTo>
                <a:lnTo>
                  <a:pt x="476250" y="661416"/>
                </a:lnTo>
                <a:lnTo>
                  <a:pt x="476250" y="0"/>
                </a:lnTo>
                <a:lnTo>
                  <a:pt x="0" y="0"/>
                </a:lnTo>
                <a:lnTo>
                  <a:pt x="0" y="661416"/>
                </a:lnTo>
                <a:close/>
              </a:path>
            </a:pathLst>
          </a:custGeom>
          <a:solidFill>
            <a:srgbClr val="F4716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17602" y="413258"/>
            <a:ext cx="240665" cy="2451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50" spc="-10" dirty="0">
                <a:solidFill>
                  <a:srgbClr val="FBFBFB"/>
                </a:solidFill>
                <a:latin typeface="微软雅黑" panose="020B0503020204020204" charset="-122"/>
                <a:cs typeface="微软雅黑" panose="020B0503020204020204" charset="-122"/>
              </a:rPr>
              <a:t>72</a:t>
            </a:r>
            <a:endParaRPr sz="145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88389" y="6018276"/>
            <a:ext cx="205613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5" dirty="0">
                <a:solidFill>
                  <a:srgbClr val="8B8B8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输出结果：</a:t>
            </a:r>
            <a:endParaRPr sz="32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09650" y="2422398"/>
            <a:ext cx="9344406" cy="3384803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009650" y="6721600"/>
            <a:ext cx="5791200" cy="14950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55498" y="302768"/>
            <a:ext cx="617982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15" dirty="0">
                <a:solidFill>
                  <a:srgbClr val="F47163"/>
                </a:solidFill>
                <a:latin typeface="微软雅黑" panose="020B0503020204020204" charset="-122"/>
                <a:cs typeface="微软雅黑" panose="020B0503020204020204" charset="-122"/>
              </a:rPr>
              <a:t>Pandas</a:t>
            </a:r>
            <a:r>
              <a:rPr sz="2800" spc="-35" dirty="0">
                <a:solidFill>
                  <a:srgbClr val="F47163"/>
                </a:solidFill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spc="-15" dirty="0">
                <a:solidFill>
                  <a:srgbClr val="F47163"/>
                </a:solidFill>
                <a:latin typeface="微软雅黑" panose="020B0503020204020204" charset="-122"/>
                <a:cs typeface="微软雅黑" panose="020B0503020204020204" charset="-122"/>
              </a:rPr>
              <a:t>VS.</a:t>
            </a:r>
            <a:r>
              <a:rPr sz="2800" spc="-45" dirty="0">
                <a:solidFill>
                  <a:srgbClr val="F47163"/>
                </a:solidFill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solidFill>
                  <a:srgbClr val="F47163"/>
                </a:solidFill>
                <a:latin typeface="微软雅黑" panose="020B0503020204020204" charset="-122"/>
                <a:cs typeface="微软雅黑" panose="020B0503020204020204" charset="-122"/>
              </a:rPr>
              <a:t>Numpy</a:t>
            </a:r>
            <a:r>
              <a:rPr sz="2800" spc="-30" dirty="0">
                <a:solidFill>
                  <a:srgbClr val="F47163"/>
                </a:solidFill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solidFill>
                  <a:srgbClr val="F47163"/>
                </a:solidFill>
                <a:latin typeface="微软雅黑" panose="020B0503020204020204" charset="-122"/>
                <a:cs typeface="微软雅黑" panose="020B0503020204020204" charset="-122"/>
              </a:rPr>
              <a:t>读取文件速度比较</a:t>
            </a:r>
            <a:endParaRPr sz="28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211836"/>
            <a:ext cx="476250" cy="661670"/>
          </a:xfrm>
          <a:custGeom>
            <a:avLst/>
            <a:gdLst/>
            <a:ahLst/>
            <a:cxnLst/>
            <a:rect l="l" t="t" r="r" b="b"/>
            <a:pathLst>
              <a:path w="476250" h="661669">
                <a:moveTo>
                  <a:pt x="0" y="661416"/>
                </a:moveTo>
                <a:lnTo>
                  <a:pt x="476250" y="661416"/>
                </a:lnTo>
                <a:lnTo>
                  <a:pt x="476250" y="0"/>
                </a:lnTo>
                <a:lnTo>
                  <a:pt x="0" y="0"/>
                </a:lnTo>
                <a:lnTo>
                  <a:pt x="0" y="661416"/>
                </a:lnTo>
                <a:close/>
              </a:path>
            </a:pathLst>
          </a:custGeom>
          <a:solidFill>
            <a:srgbClr val="F4716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117602" y="413258"/>
            <a:ext cx="240665" cy="2451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50" spc="-10" dirty="0">
                <a:solidFill>
                  <a:srgbClr val="FBFBFB"/>
                </a:solidFill>
                <a:latin typeface="微软雅黑" panose="020B0503020204020204" charset="-122"/>
                <a:cs typeface="微软雅黑" panose="020B0503020204020204" charset="-122"/>
              </a:rPr>
              <a:t>75</a:t>
            </a:r>
            <a:endParaRPr sz="145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88389" y="6706107"/>
            <a:ext cx="6121400" cy="1489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" dirty="0">
                <a:solidFill>
                  <a:srgbClr val="8B8B8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输出结果：</a:t>
            </a:r>
            <a:endParaRPr sz="32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12700" marR="5080">
              <a:lnSpc>
                <a:spcPct val="100000"/>
              </a:lnSpc>
            </a:pPr>
            <a:r>
              <a:rPr sz="3200" dirty="0">
                <a:solidFill>
                  <a:srgbClr val="F47163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Numpy </a:t>
            </a:r>
            <a:r>
              <a:rPr sz="3200" spc="-5" dirty="0">
                <a:solidFill>
                  <a:srgbClr val="F47163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reading </a:t>
            </a:r>
            <a:r>
              <a:rPr sz="3200" dirty="0">
                <a:solidFill>
                  <a:srgbClr val="F47163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time:</a:t>
            </a:r>
            <a:r>
              <a:rPr sz="3200" spc="-35" dirty="0">
                <a:solidFill>
                  <a:srgbClr val="F47163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3200" spc="-5" dirty="0">
                <a:solidFill>
                  <a:srgbClr val="F47163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20583.95ms  Pandas reading time:</a:t>
            </a:r>
            <a:r>
              <a:rPr sz="3200" spc="30" dirty="0">
                <a:solidFill>
                  <a:srgbClr val="F47163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3200" spc="-5" dirty="0">
                <a:solidFill>
                  <a:srgbClr val="F47163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1230.75ms</a:t>
            </a:r>
            <a:endParaRPr sz="32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009650" y="1173480"/>
            <a:ext cx="12471654" cy="5186171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407157" y="0"/>
            <a:ext cx="6632575" cy="8229600"/>
          </a:xfrm>
          <a:custGeom>
            <a:avLst/>
            <a:gdLst/>
            <a:ahLst/>
            <a:cxnLst/>
            <a:rect l="l" t="t" r="r" b="b"/>
            <a:pathLst>
              <a:path w="6632575" h="8229600">
                <a:moveTo>
                  <a:pt x="6632448" y="0"/>
                </a:moveTo>
                <a:lnTo>
                  <a:pt x="1731645" y="0"/>
                </a:lnTo>
                <a:lnTo>
                  <a:pt x="0" y="8229598"/>
                </a:lnTo>
                <a:lnTo>
                  <a:pt x="4900804" y="8229598"/>
                </a:lnTo>
                <a:lnTo>
                  <a:pt x="6632448" y="0"/>
                </a:lnTo>
                <a:close/>
              </a:path>
            </a:pathLst>
          </a:custGeom>
          <a:solidFill>
            <a:srgbClr val="F4716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5025644" y="3132836"/>
            <a:ext cx="1397000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b="1" dirty="0">
                <a:solidFill>
                  <a:srgbClr val="FBFBFB"/>
                </a:solidFill>
                <a:latin typeface="微软雅黑" panose="020B0503020204020204" charset="-122"/>
                <a:cs typeface="微软雅黑" panose="020B0503020204020204" charset="-122"/>
              </a:rPr>
              <a:t>作业</a:t>
            </a:r>
            <a:endParaRPr sz="5400">
              <a:latin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66419" y="330199"/>
            <a:ext cx="2128520" cy="4464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750" spc="10" dirty="0">
                <a:latin typeface="宋体" panose="02010600030101010101" pitchFamily="2" charset="-122"/>
                <a:cs typeface="宋体" panose="02010600030101010101" pitchFamily="2" charset="-122"/>
              </a:rPr>
              <a:t>分析热门标签</a:t>
            </a:r>
            <a:endParaRPr sz="275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211836"/>
            <a:ext cx="476250" cy="661670"/>
          </a:xfrm>
          <a:custGeom>
            <a:avLst/>
            <a:gdLst/>
            <a:ahLst/>
            <a:cxnLst/>
            <a:rect l="l" t="t" r="r" b="b"/>
            <a:pathLst>
              <a:path w="476250" h="661669">
                <a:moveTo>
                  <a:pt x="0" y="661416"/>
                </a:moveTo>
                <a:lnTo>
                  <a:pt x="476250" y="661416"/>
                </a:lnTo>
                <a:lnTo>
                  <a:pt x="476250" y="0"/>
                </a:lnTo>
                <a:lnTo>
                  <a:pt x="0" y="0"/>
                </a:lnTo>
                <a:lnTo>
                  <a:pt x="0" y="661416"/>
                </a:lnTo>
                <a:close/>
              </a:path>
            </a:pathLst>
          </a:custGeom>
          <a:solidFill>
            <a:srgbClr val="F4716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777240" y="955675"/>
            <a:ext cx="11160125" cy="6680200"/>
          </a:xfrm>
          <a:prstGeom prst="rect">
            <a:avLst/>
          </a:prstGeom>
        </p:spPr>
        <p:txBody>
          <a:bodyPr vert="horz" wrap="square" lIns="0" tIns="1955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40"/>
              </a:spcBef>
            </a:pPr>
            <a:r>
              <a:rPr sz="2400" dirty="0">
                <a:solidFill>
                  <a:srgbClr val="F47163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任务</a:t>
            </a:r>
            <a:r>
              <a:rPr sz="2400" dirty="0">
                <a:solidFill>
                  <a:srgbClr val="F47163"/>
                </a:solidFill>
                <a:latin typeface="微软雅黑" panose="020B0503020204020204" charset="-122"/>
                <a:cs typeface="微软雅黑" panose="020B0503020204020204" charset="-122"/>
              </a:rPr>
              <a:t>1</a:t>
            </a:r>
            <a:r>
              <a:rPr sz="2400" dirty="0">
                <a:solidFill>
                  <a:srgbClr val="F47163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：找出最多人想读的</a:t>
            </a:r>
            <a:r>
              <a:rPr sz="2400" dirty="0">
                <a:solidFill>
                  <a:srgbClr val="F47163"/>
                </a:solidFill>
                <a:latin typeface="微软雅黑" panose="020B0503020204020204" charset="-122"/>
                <a:cs typeface="微软雅黑" panose="020B0503020204020204" charset="-122"/>
              </a:rPr>
              <a:t>50</a:t>
            </a:r>
            <a:r>
              <a:rPr sz="2400" dirty="0">
                <a:solidFill>
                  <a:srgbClr val="F47163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本书的名称</a:t>
            </a:r>
            <a:endParaRPr sz="24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12700">
              <a:lnSpc>
                <a:spcPct val="100000"/>
              </a:lnSpc>
              <a:spcBef>
                <a:spcPts val="1440"/>
              </a:spcBef>
            </a:pPr>
            <a:r>
              <a:rPr sz="2400" dirty="0">
                <a:solidFill>
                  <a:srgbClr val="F47163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任务</a:t>
            </a:r>
            <a:r>
              <a:rPr sz="2400" dirty="0">
                <a:solidFill>
                  <a:srgbClr val="F47163"/>
                </a:solidFill>
                <a:latin typeface="微软雅黑" panose="020B0503020204020204" charset="-122"/>
                <a:cs typeface="微软雅黑" panose="020B0503020204020204" charset="-122"/>
              </a:rPr>
              <a:t>2</a:t>
            </a:r>
            <a:r>
              <a:rPr sz="2400" dirty="0">
                <a:solidFill>
                  <a:srgbClr val="F47163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：找出这</a:t>
            </a:r>
            <a:r>
              <a:rPr sz="2400" dirty="0">
                <a:solidFill>
                  <a:srgbClr val="F47163"/>
                </a:solidFill>
                <a:latin typeface="微软雅黑" panose="020B0503020204020204" charset="-122"/>
                <a:cs typeface="微软雅黑" panose="020B0503020204020204" charset="-122"/>
              </a:rPr>
              <a:t>50</a:t>
            </a:r>
            <a:r>
              <a:rPr sz="2400" dirty="0">
                <a:solidFill>
                  <a:srgbClr val="F47163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本书对应最热门的</a:t>
            </a:r>
            <a:r>
              <a:rPr sz="2400" dirty="0">
                <a:solidFill>
                  <a:srgbClr val="F47163"/>
                </a:solidFill>
                <a:latin typeface="微软雅黑" panose="020B0503020204020204" charset="-122"/>
                <a:cs typeface="微软雅黑" panose="020B0503020204020204" charset="-122"/>
              </a:rPr>
              <a:t>10</a:t>
            </a:r>
            <a:r>
              <a:rPr sz="2400" dirty="0">
                <a:solidFill>
                  <a:srgbClr val="F47163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个标签</a:t>
            </a:r>
            <a:endParaRPr sz="24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ct val="100000"/>
              </a:lnSpc>
            </a:pPr>
            <a:endParaRPr sz="31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2195"/>
              </a:spcBef>
            </a:pPr>
            <a:r>
              <a:rPr sz="2400" dirty="0">
                <a:solidFill>
                  <a:srgbClr val="F47163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文件</a:t>
            </a:r>
            <a:r>
              <a:rPr sz="2400" spc="-10" dirty="0">
                <a:solidFill>
                  <a:srgbClr val="F47163"/>
                </a:solidFill>
                <a:latin typeface="微软雅黑" panose="020B0503020204020204" charset="-122"/>
                <a:cs typeface="微软雅黑" panose="020B0503020204020204" charset="-122"/>
              </a:rPr>
              <a:t>1</a:t>
            </a:r>
            <a:r>
              <a:rPr sz="2400" spc="-10" dirty="0">
                <a:solidFill>
                  <a:srgbClr val="F47163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：</a:t>
            </a:r>
            <a:r>
              <a:rPr sz="2400" spc="-10" dirty="0">
                <a:solidFill>
                  <a:srgbClr val="F47163"/>
                </a:solidFill>
                <a:latin typeface="微软雅黑" panose="020B0503020204020204" charset="-122"/>
                <a:cs typeface="微软雅黑" panose="020B0503020204020204" charset="-122"/>
              </a:rPr>
              <a:t>to_read.csv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  <a:p>
            <a:pPr marL="12700" marR="2154555">
              <a:lnSpc>
                <a:spcPct val="150000"/>
              </a:lnSpc>
            </a:pPr>
            <a:r>
              <a:rPr sz="2400" dirty="0">
                <a:solidFill>
                  <a:srgbClr val="8B8B8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每行两个数据，用户</a:t>
            </a:r>
            <a:r>
              <a:rPr sz="2400" spc="-5" dirty="0">
                <a:solidFill>
                  <a:srgbClr val="8B8B8B"/>
                </a:solidFill>
                <a:latin typeface="微软雅黑" panose="020B0503020204020204" charset="-122"/>
                <a:cs typeface="微软雅黑" panose="020B0503020204020204" charset="-122"/>
              </a:rPr>
              <a:t>i</a:t>
            </a:r>
            <a:r>
              <a:rPr sz="2400" dirty="0">
                <a:solidFill>
                  <a:srgbClr val="8B8B8B"/>
                </a:solidFill>
                <a:latin typeface="微软雅黑" panose="020B0503020204020204" charset="-122"/>
                <a:cs typeface="微软雅黑" panose="020B0503020204020204" charset="-122"/>
              </a:rPr>
              <a:t>d</a:t>
            </a:r>
            <a:r>
              <a:rPr sz="2400" dirty="0">
                <a:solidFill>
                  <a:srgbClr val="8B8B8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和该用户想读的书籍</a:t>
            </a:r>
            <a:r>
              <a:rPr sz="2400" spc="-5" dirty="0">
                <a:solidFill>
                  <a:srgbClr val="8B8B8B"/>
                </a:solidFill>
                <a:latin typeface="微软雅黑" panose="020B0503020204020204" charset="-122"/>
                <a:cs typeface="微软雅黑" panose="020B0503020204020204" charset="-122"/>
              </a:rPr>
              <a:t>id </a:t>
            </a:r>
            <a:endParaRPr sz="2400" spc="-5" dirty="0">
              <a:solidFill>
                <a:srgbClr val="8B8B8B"/>
              </a:solidFill>
              <a:latin typeface="微软雅黑" panose="020B0503020204020204" charset="-122"/>
              <a:cs typeface="微软雅黑" panose="020B0503020204020204" charset="-122"/>
            </a:endParaRPr>
          </a:p>
          <a:p>
            <a:pPr marL="12700" marR="2154555">
              <a:lnSpc>
                <a:spcPct val="150000"/>
              </a:lnSpc>
            </a:pPr>
            <a:r>
              <a:rPr sz="2400" dirty="0">
                <a:solidFill>
                  <a:srgbClr val="F47163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文件</a:t>
            </a:r>
            <a:r>
              <a:rPr sz="2400" spc="-5" dirty="0">
                <a:solidFill>
                  <a:srgbClr val="F47163"/>
                </a:solidFill>
                <a:latin typeface="微软雅黑" panose="020B0503020204020204" charset="-122"/>
                <a:cs typeface="微软雅黑" panose="020B0503020204020204" charset="-122"/>
              </a:rPr>
              <a:t>2</a:t>
            </a:r>
            <a:r>
              <a:rPr sz="2400" spc="-5" dirty="0">
                <a:solidFill>
                  <a:srgbClr val="F47163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：</a:t>
            </a:r>
            <a:r>
              <a:rPr sz="2400" spc="-5" dirty="0">
                <a:solidFill>
                  <a:srgbClr val="F47163"/>
                </a:solidFill>
                <a:latin typeface="微软雅黑" panose="020B0503020204020204" charset="-122"/>
                <a:cs typeface="微软雅黑" panose="020B0503020204020204" charset="-122"/>
              </a:rPr>
              <a:t>books.csv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  <a:p>
            <a:pPr marL="12700" marR="3649980">
              <a:lnSpc>
                <a:spcPct val="150000"/>
              </a:lnSpc>
            </a:pPr>
            <a:r>
              <a:rPr sz="2400" dirty="0">
                <a:solidFill>
                  <a:srgbClr val="8B8B8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书籍的各类</a:t>
            </a:r>
            <a:r>
              <a:rPr sz="2400" spc="-5" dirty="0">
                <a:solidFill>
                  <a:srgbClr val="8B8B8B"/>
                </a:solidFill>
                <a:latin typeface="微软雅黑" panose="020B0503020204020204" charset="-122"/>
                <a:cs typeface="微软雅黑" panose="020B0503020204020204" charset="-122"/>
              </a:rPr>
              <a:t>i</a:t>
            </a:r>
            <a:r>
              <a:rPr sz="2400" dirty="0">
                <a:solidFill>
                  <a:srgbClr val="8B8B8B"/>
                </a:solidFill>
                <a:latin typeface="微软雅黑" panose="020B0503020204020204" charset="-122"/>
                <a:cs typeface="微软雅黑" panose="020B0503020204020204" charset="-122"/>
              </a:rPr>
              <a:t>d</a:t>
            </a:r>
            <a:r>
              <a:rPr sz="2400" dirty="0">
                <a:solidFill>
                  <a:srgbClr val="8B8B8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，名称，作者等信息 </a:t>
            </a:r>
            <a:endParaRPr sz="2400" dirty="0">
              <a:solidFill>
                <a:srgbClr val="8B8B8B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12700" marR="3649980">
              <a:lnSpc>
                <a:spcPct val="150000"/>
              </a:lnSpc>
            </a:pPr>
            <a:r>
              <a:rPr sz="2400" dirty="0">
                <a:solidFill>
                  <a:srgbClr val="F47163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文件</a:t>
            </a:r>
            <a:r>
              <a:rPr sz="2400" dirty="0">
                <a:solidFill>
                  <a:srgbClr val="F47163"/>
                </a:solidFill>
                <a:latin typeface="微软雅黑" panose="020B0503020204020204" charset="-122"/>
                <a:cs typeface="微软雅黑" panose="020B0503020204020204" charset="-122"/>
              </a:rPr>
              <a:t>3</a:t>
            </a:r>
            <a:r>
              <a:rPr sz="2400" dirty="0">
                <a:solidFill>
                  <a:srgbClr val="F47163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：</a:t>
            </a:r>
            <a:r>
              <a:rPr sz="2400" dirty="0">
                <a:solidFill>
                  <a:srgbClr val="F47163"/>
                </a:solidFill>
                <a:latin typeface="微软雅黑" panose="020B0503020204020204" charset="-122"/>
                <a:cs typeface="微软雅黑" panose="020B0503020204020204" charset="-122"/>
              </a:rPr>
              <a:t>tags.csv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  <a:p>
            <a:pPr marL="12700" marR="3650615">
              <a:lnSpc>
                <a:spcPct val="150000"/>
              </a:lnSpc>
              <a:spcBef>
                <a:spcPts val="5"/>
              </a:spcBef>
            </a:pPr>
            <a:r>
              <a:rPr sz="2400" dirty="0">
                <a:solidFill>
                  <a:srgbClr val="8B8B8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每行两个数据，标签</a:t>
            </a:r>
            <a:r>
              <a:rPr sz="2400" spc="-5" dirty="0">
                <a:solidFill>
                  <a:srgbClr val="8B8B8B"/>
                </a:solidFill>
                <a:latin typeface="微软雅黑" panose="020B0503020204020204" charset="-122"/>
                <a:cs typeface="微软雅黑" panose="020B0503020204020204" charset="-122"/>
              </a:rPr>
              <a:t>i</a:t>
            </a:r>
            <a:r>
              <a:rPr sz="2400" dirty="0">
                <a:solidFill>
                  <a:srgbClr val="8B8B8B"/>
                </a:solidFill>
                <a:latin typeface="微软雅黑" panose="020B0503020204020204" charset="-122"/>
                <a:cs typeface="微软雅黑" panose="020B0503020204020204" charset="-122"/>
              </a:rPr>
              <a:t>d</a:t>
            </a:r>
            <a:r>
              <a:rPr sz="2400" dirty="0">
                <a:solidFill>
                  <a:srgbClr val="8B8B8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和标签名称 </a:t>
            </a:r>
            <a:endParaRPr sz="2400" dirty="0">
              <a:solidFill>
                <a:srgbClr val="8B8B8B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12700" marR="3650615">
              <a:lnSpc>
                <a:spcPct val="150000"/>
              </a:lnSpc>
              <a:spcBef>
                <a:spcPts val="5"/>
              </a:spcBef>
            </a:pPr>
            <a:r>
              <a:rPr sz="2400" dirty="0">
                <a:solidFill>
                  <a:srgbClr val="F47163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文件</a:t>
            </a:r>
            <a:r>
              <a:rPr sz="2400" spc="-5" dirty="0">
                <a:solidFill>
                  <a:srgbClr val="F47163"/>
                </a:solidFill>
                <a:latin typeface="微软雅黑" panose="020B0503020204020204" charset="-122"/>
                <a:cs typeface="微软雅黑" panose="020B0503020204020204" charset="-122"/>
              </a:rPr>
              <a:t>4</a:t>
            </a:r>
            <a:r>
              <a:rPr sz="2400" spc="-5" dirty="0">
                <a:solidFill>
                  <a:srgbClr val="F47163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：</a:t>
            </a:r>
            <a:r>
              <a:rPr sz="2400" spc="-5" dirty="0">
                <a:solidFill>
                  <a:srgbClr val="F47163"/>
                </a:solidFill>
                <a:latin typeface="微软雅黑" panose="020B0503020204020204" charset="-122"/>
                <a:cs typeface="微软雅黑" panose="020B0503020204020204" charset="-122"/>
              </a:rPr>
              <a:t>book_tags.csv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  <a:p>
            <a:pPr marL="12700">
              <a:lnSpc>
                <a:spcPct val="100000"/>
              </a:lnSpc>
              <a:spcBef>
                <a:spcPts val="1440"/>
              </a:spcBef>
            </a:pPr>
            <a:r>
              <a:rPr sz="2400" dirty="0">
                <a:solidFill>
                  <a:srgbClr val="8B8B8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每行三个数据</a:t>
            </a:r>
            <a:r>
              <a:rPr sz="2400" spc="-5" dirty="0">
                <a:solidFill>
                  <a:srgbClr val="8B8B8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，</a:t>
            </a:r>
            <a:r>
              <a:rPr sz="2400" spc="-5" dirty="0">
                <a:solidFill>
                  <a:srgbClr val="8B8B8B"/>
                </a:solidFill>
                <a:latin typeface="微软雅黑" panose="020B0503020204020204" charset="-122"/>
                <a:cs typeface="微软雅黑" panose="020B0503020204020204" charset="-122"/>
              </a:rPr>
              <a:t>_goodreads_book_id_</a:t>
            </a:r>
            <a:r>
              <a:rPr sz="2400" spc="-5" dirty="0">
                <a:solidFill>
                  <a:srgbClr val="8B8B8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（</a:t>
            </a:r>
            <a:r>
              <a:rPr sz="2400" dirty="0">
                <a:solidFill>
                  <a:srgbClr val="8B8B8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和</a:t>
            </a:r>
            <a:r>
              <a:rPr sz="2400" spc="-10" dirty="0">
                <a:solidFill>
                  <a:srgbClr val="8B8B8B"/>
                </a:solidFill>
                <a:latin typeface="微软雅黑" panose="020B0503020204020204" charset="-122"/>
                <a:cs typeface="微软雅黑" panose="020B0503020204020204" charset="-122"/>
              </a:rPr>
              <a:t>to_read</a:t>
            </a:r>
            <a:r>
              <a:rPr sz="2400" dirty="0">
                <a:solidFill>
                  <a:srgbClr val="8B8B8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中的书籍</a:t>
            </a:r>
            <a:endParaRPr sz="24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12700">
              <a:lnSpc>
                <a:spcPct val="100000"/>
              </a:lnSpc>
              <a:spcBef>
                <a:spcPts val="1440"/>
              </a:spcBef>
            </a:pPr>
            <a:r>
              <a:rPr sz="2400" spc="-5" dirty="0">
                <a:solidFill>
                  <a:srgbClr val="8B8B8B"/>
                </a:solidFill>
                <a:latin typeface="微软雅黑" panose="020B0503020204020204" charset="-122"/>
                <a:cs typeface="微软雅黑" panose="020B0503020204020204" charset="-122"/>
              </a:rPr>
              <a:t>id</a:t>
            </a:r>
            <a:r>
              <a:rPr sz="2400" dirty="0">
                <a:solidFill>
                  <a:srgbClr val="8B8B8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的对应关系可以在</a:t>
            </a:r>
            <a:r>
              <a:rPr sz="2400" spc="-5" dirty="0">
                <a:solidFill>
                  <a:srgbClr val="8B8B8B"/>
                </a:solidFill>
                <a:latin typeface="微软雅黑" panose="020B0503020204020204" charset="-122"/>
                <a:cs typeface="微软雅黑" panose="020B0503020204020204" charset="-122"/>
              </a:rPr>
              <a:t>books.csv</a:t>
            </a:r>
            <a:r>
              <a:rPr sz="2400" dirty="0">
                <a:solidFill>
                  <a:srgbClr val="8B8B8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里找到），标签</a:t>
            </a:r>
            <a:r>
              <a:rPr sz="2400" spc="-5" dirty="0">
                <a:solidFill>
                  <a:srgbClr val="8B8B8B"/>
                </a:solidFill>
                <a:latin typeface="微软雅黑" panose="020B0503020204020204" charset="-122"/>
                <a:cs typeface="微软雅黑" panose="020B0503020204020204" charset="-122"/>
              </a:rPr>
              <a:t>id</a:t>
            </a:r>
            <a:r>
              <a:rPr sz="2400" spc="-5" dirty="0">
                <a:solidFill>
                  <a:srgbClr val="8B8B8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，</a:t>
            </a:r>
            <a:r>
              <a:rPr sz="2400" dirty="0">
                <a:solidFill>
                  <a:srgbClr val="8B8B8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标记次数</a:t>
            </a:r>
            <a:endParaRPr sz="24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88389" y="1719325"/>
            <a:ext cx="490029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5" dirty="0">
                <a:solidFill>
                  <a:srgbClr val="8B8B8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第一步，找到最热的50本书</a:t>
            </a:r>
            <a:endParaRPr sz="32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55498" y="302768"/>
            <a:ext cx="144907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solidFill>
                  <a:srgbClr val="F47163"/>
                </a:solidFill>
                <a:latin typeface="微软雅黑" panose="020B0503020204020204" charset="-122"/>
                <a:cs typeface="微软雅黑" panose="020B0503020204020204" charset="-122"/>
              </a:rPr>
              <a:t>作业解析</a:t>
            </a:r>
            <a:endParaRPr sz="28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211836"/>
            <a:ext cx="476250" cy="661670"/>
          </a:xfrm>
          <a:custGeom>
            <a:avLst/>
            <a:gdLst/>
            <a:ahLst/>
            <a:cxnLst/>
            <a:rect l="l" t="t" r="r" b="b"/>
            <a:pathLst>
              <a:path w="476250" h="661669">
                <a:moveTo>
                  <a:pt x="0" y="661416"/>
                </a:moveTo>
                <a:lnTo>
                  <a:pt x="476250" y="661416"/>
                </a:lnTo>
                <a:lnTo>
                  <a:pt x="476250" y="0"/>
                </a:lnTo>
                <a:lnTo>
                  <a:pt x="0" y="0"/>
                </a:lnTo>
                <a:lnTo>
                  <a:pt x="0" y="661416"/>
                </a:lnTo>
                <a:close/>
              </a:path>
            </a:pathLst>
          </a:custGeom>
          <a:solidFill>
            <a:srgbClr val="F4716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71704" y="413258"/>
            <a:ext cx="132715" cy="2451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50" spc="-10" dirty="0">
                <a:solidFill>
                  <a:srgbClr val="FBFBFB"/>
                </a:solidFill>
                <a:latin typeface="微软雅黑" panose="020B0503020204020204" charset="-122"/>
                <a:cs typeface="微软雅黑" panose="020B0503020204020204" charset="-122"/>
              </a:rPr>
              <a:t>6</a:t>
            </a:r>
            <a:endParaRPr sz="145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009650" y="2366772"/>
            <a:ext cx="12772644" cy="3496055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88389" y="1719325"/>
            <a:ext cx="449326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5" dirty="0">
                <a:solidFill>
                  <a:srgbClr val="8B8B8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第二步，找到书籍的名称</a:t>
            </a:r>
            <a:endParaRPr sz="32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55498" y="302768"/>
            <a:ext cx="144907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solidFill>
                  <a:srgbClr val="F47163"/>
                </a:solidFill>
                <a:latin typeface="微软雅黑" panose="020B0503020204020204" charset="-122"/>
                <a:cs typeface="微软雅黑" panose="020B0503020204020204" charset="-122"/>
              </a:rPr>
              <a:t>作业解析</a:t>
            </a:r>
            <a:endParaRPr sz="28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211836"/>
            <a:ext cx="476250" cy="661670"/>
          </a:xfrm>
          <a:custGeom>
            <a:avLst/>
            <a:gdLst/>
            <a:ahLst/>
            <a:cxnLst/>
            <a:rect l="l" t="t" r="r" b="b"/>
            <a:pathLst>
              <a:path w="476250" h="661669">
                <a:moveTo>
                  <a:pt x="0" y="661416"/>
                </a:moveTo>
                <a:lnTo>
                  <a:pt x="476250" y="661416"/>
                </a:lnTo>
                <a:lnTo>
                  <a:pt x="476250" y="0"/>
                </a:lnTo>
                <a:lnTo>
                  <a:pt x="0" y="0"/>
                </a:lnTo>
                <a:lnTo>
                  <a:pt x="0" y="661416"/>
                </a:lnTo>
                <a:close/>
              </a:path>
            </a:pathLst>
          </a:custGeom>
          <a:solidFill>
            <a:srgbClr val="F4716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71704" y="413258"/>
            <a:ext cx="132715" cy="2451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50" spc="-10" dirty="0">
                <a:solidFill>
                  <a:srgbClr val="FBFBFB"/>
                </a:solidFill>
                <a:latin typeface="微软雅黑" panose="020B0503020204020204" charset="-122"/>
                <a:cs typeface="微软雅黑" panose="020B0503020204020204" charset="-122"/>
              </a:rPr>
              <a:t>7</a:t>
            </a:r>
            <a:endParaRPr sz="145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009650" y="2376677"/>
            <a:ext cx="11315700" cy="3476244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88389" y="1719325"/>
            <a:ext cx="7744459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5" dirty="0">
                <a:solidFill>
                  <a:srgbClr val="8B8B8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第三步，找到这50本书对应最热的10个标签</a:t>
            </a:r>
            <a:endParaRPr sz="32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55498" y="302768"/>
            <a:ext cx="144907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solidFill>
                  <a:srgbClr val="F47163"/>
                </a:solidFill>
                <a:latin typeface="微软雅黑" panose="020B0503020204020204" charset="-122"/>
                <a:cs typeface="微软雅黑" panose="020B0503020204020204" charset="-122"/>
              </a:rPr>
              <a:t>作业解析</a:t>
            </a:r>
            <a:endParaRPr sz="28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211836"/>
            <a:ext cx="476250" cy="661670"/>
          </a:xfrm>
          <a:custGeom>
            <a:avLst/>
            <a:gdLst/>
            <a:ahLst/>
            <a:cxnLst/>
            <a:rect l="l" t="t" r="r" b="b"/>
            <a:pathLst>
              <a:path w="476250" h="661669">
                <a:moveTo>
                  <a:pt x="0" y="661416"/>
                </a:moveTo>
                <a:lnTo>
                  <a:pt x="476250" y="661416"/>
                </a:lnTo>
                <a:lnTo>
                  <a:pt x="476250" y="0"/>
                </a:lnTo>
                <a:lnTo>
                  <a:pt x="0" y="0"/>
                </a:lnTo>
                <a:lnTo>
                  <a:pt x="0" y="661416"/>
                </a:lnTo>
                <a:close/>
              </a:path>
            </a:pathLst>
          </a:custGeom>
          <a:solidFill>
            <a:srgbClr val="F4716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71704" y="413258"/>
            <a:ext cx="132715" cy="2451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50" spc="-10" dirty="0">
                <a:solidFill>
                  <a:srgbClr val="FBFBFB"/>
                </a:solidFill>
                <a:latin typeface="微软雅黑" panose="020B0503020204020204" charset="-122"/>
                <a:cs typeface="微软雅黑" panose="020B0503020204020204" charset="-122"/>
              </a:rPr>
              <a:t>8</a:t>
            </a:r>
            <a:endParaRPr sz="145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009650" y="2534412"/>
            <a:ext cx="12729971" cy="2750057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88389" y="1719325"/>
            <a:ext cx="571246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5" dirty="0">
                <a:solidFill>
                  <a:srgbClr val="8B8B8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第四步，找到这10个标签的名称</a:t>
            </a:r>
            <a:endParaRPr sz="32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55498" y="302768"/>
            <a:ext cx="144907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solidFill>
                  <a:srgbClr val="F47163"/>
                </a:solidFill>
                <a:latin typeface="微软雅黑" panose="020B0503020204020204" charset="-122"/>
                <a:cs typeface="微软雅黑" panose="020B0503020204020204" charset="-122"/>
              </a:rPr>
              <a:t>作业解析</a:t>
            </a:r>
            <a:endParaRPr sz="28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211836"/>
            <a:ext cx="476250" cy="661670"/>
          </a:xfrm>
          <a:custGeom>
            <a:avLst/>
            <a:gdLst/>
            <a:ahLst/>
            <a:cxnLst/>
            <a:rect l="l" t="t" r="r" b="b"/>
            <a:pathLst>
              <a:path w="476250" h="661669">
                <a:moveTo>
                  <a:pt x="0" y="661416"/>
                </a:moveTo>
                <a:lnTo>
                  <a:pt x="476250" y="661416"/>
                </a:lnTo>
                <a:lnTo>
                  <a:pt x="476250" y="0"/>
                </a:lnTo>
                <a:lnTo>
                  <a:pt x="0" y="0"/>
                </a:lnTo>
                <a:lnTo>
                  <a:pt x="0" y="661416"/>
                </a:lnTo>
                <a:close/>
              </a:path>
            </a:pathLst>
          </a:custGeom>
          <a:solidFill>
            <a:srgbClr val="F4716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71704" y="413258"/>
            <a:ext cx="132715" cy="2451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50" spc="-10" dirty="0">
                <a:solidFill>
                  <a:srgbClr val="FBFBFB"/>
                </a:solidFill>
                <a:latin typeface="微软雅黑" panose="020B0503020204020204" charset="-122"/>
                <a:cs typeface="微软雅黑" panose="020B0503020204020204" charset="-122"/>
              </a:rPr>
              <a:t>9</a:t>
            </a:r>
            <a:endParaRPr sz="145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009650" y="2587751"/>
            <a:ext cx="12045696" cy="3525011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5765" y="46355"/>
            <a:ext cx="13477875" cy="813625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98966" y="6556375"/>
            <a:ext cx="7116445" cy="121285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1405979"/>
            <a:ext cx="9647178" cy="478250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85800" y="380999"/>
            <a:ext cx="7391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solidFill>
                  <a:srgbClr val="FF0000"/>
                </a:solidFill>
              </a:rPr>
              <a:t>List </a:t>
            </a:r>
            <a:r>
              <a:rPr lang="en-US" altLang="zh-CN" sz="4000" b="1" dirty="0" err="1">
                <a:solidFill>
                  <a:srgbClr val="FF0000"/>
                </a:solidFill>
              </a:rPr>
              <a:t>v.s</a:t>
            </a:r>
            <a:r>
              <a:rPr lang="en-US" altLang="zh-CN" sz="4000" b="1" dirty="0">
                <a:solidFill>
                  <a:srgbClr val="FF0000"/>
                </a:solidFill>
              </a:rPr>
              <a:t>. </a:t>
            </a:r>
            <a:r>
              <a:rPr lang="en-US" altLang="zh-CN" sz="4000" b="1" dirty="0" err="1">
                <a:solidFill>
                  <a:srgbClr val="FF0000"/>
                </a:solidFill>
              </a:rPr>
              <a:t>Numpy</a:t>
            </a:r>
            <a:endParaRPr lang="zh-CN" altLang="en-US" sz="40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19165" y="1842770"/>
            <a:ext cx="6858000" cy="4572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558915" y="6842125"/>
            <a:ext cx="617283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8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Python</a:t>
            </a:r>
            <a:r>
              <a:rPr lang="zh-CN" altLang="en-US" sz="28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之父：Guido Van Rossum</a:t>
            </a:r>
            <a:endParaRPr lang="zh-CN" altLang="en-US" sz="28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sp>
        <p:nvSpPr>
          <p:cNvPr id="6" name="矩形标注 5"/>
          <p:cNvSpPr/>
          <p:nvPr/>
        </p:nvSpPr>
        <p:spPr>
          <a:xfrm>
            <a:off x="1257300" y="1052195"/>
            <a:ext cx="3810000" cy="1981200"/>
          </a:xfrm>
          <a:prstGeom prst="wedgeRectCallout">
            <a:avLst>
              <a:gd name="adj1" fmla="val 52733"/>
              <a:gd name="adj2" fmla="val 83589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518285" y="1341755"/>
            <a:ext cx="312991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>
                <a:solidFill>
                  <a:schemeClr val="bg1"/>
                </a:solidFill>
              </a:rPr>
              <a:t>没错，我就是</a:t>
            </a:r>
            <a:r>
              <a:rPr lang="en-US" altLang="zh-CN" sz="3600" b="1">
                <a:solidFill>
                  <a:schemeClr val="bg1"/>
                </a:solidFill>
              </a:rPr>
              <a:t>Python</a:t>
            </a:r>
            <a:r>
              <a:rPr lang="zh-CN" altLang="en-US" sz="3600" b="1">
                <a:solidFill>
                  <a:schemeClr val="bg1"/>
                </a:solidFill>
              </a:rPr>
              <a:t>他亲爹</a:t>
            </a:r>
            <a:endParaRPr lang="zh-CN" altLang="en-US" sz="3600" b="1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5498" y="302768"/>
            <a:ext cx="199517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solidFill>
                  <a:srgbClr val="F47163"/>
                </a:solidFill>
              </a:rPr>
              <a:t>安装Numpy</a:t>
            </a:r>
            <a:endParaRPr sz="2800"/>
          </a:p>
        </p:txBody>
      </p:sp>
      <p:sp>
        <p:nvSpPr>
          <p:cNvPr id="3" name="object 3"/>
          <p:cNvSpPr/>
          <p:nvPr/>
        </p:nvSpPr>
        <p:spPr>
          <a:xfrm>
            <a:off x="0" y="211836"/>
            <a:ext cx="476250" cy="661670"/>
          </a:xfrm>
          <a:custGeom>
            <a:avLst/>
            <a:gdLst/>
            <a:ahLst/>
            <a:cxnLst/>
            <a:rect l="l" t="t" r="r" b="b"/>
            <a:pathLst>
              <a:path w="476250" h="661669">
                <a:moveTo>
                  <a:pt x="0" y="661416"/>
                </a:moveTo>
                <a:lnTo>
                  <a:pt x="476250" y="661416"/>
                </a:lnTo>
                <a:lnTo>
                  <a:pt x="476250" y="0"/>
                </a:lnTo>
                <a:lnTo>
                  <a:pt x="0" y="0"/>
                </a:lnTo>
                <a:lnTo>
                  <a:pt x="0" y="661416"/>
                </a:lnTo>
                <a:close/>
              </a:path>
            </a:pathLst>
          </a:custGeom>
          <a:solidFill>
            <a:srgbClr val="F4716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117602" y="413258"/>
            <a:ext cx="240665" cy="2451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50" spc="-10" dirty="0">
                <a:solidFill>
                  <a:srgbClr val="FBFBFB"/>
                </a:solidFill>
                <a:latin typeface="微软雅黑" panose="020B0503020204020204" charset="-122"/>
                <a:cs typeface="微软雅黑" panose="020B0503020204020204" charset="-122"/>
              </a:rPr>
              <a:t>22</a:t>
            </a:r>
            <a:endParaRPr sz="145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51305" y="1550416"/>
            <a:ext cx="3178810" cy="2159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12725">
              <a:lnSpc>
                <a:spcPct val="100000"/>
              </a:lnSpc>
              <a:spcBef>
                <a:spcPts val="100"/>
              </a:spcBef>
            </a:pPr>
            <a:r>
              <a:rPr sz="2800" spc="-5" dirty="0">
                <a:solidFill>
                  <a:srgbClr val="F47163"/>
                </a:solidFill>
                <a:latin typeface="微软雅黑" panose="020B0503020204020204" charset="-122"/>
                <a:cs typeface="微软雅黑" panose="020B0503020204020204" charset="-122"/>
              </a:rPr>
              <a:t>Windows</a:t>
            </a:r>
            <a:r>
              <a:rPr sz="2800" dirty="0">
                <a:solidFill>
                  <a:srgbClr val="F47163"/>
                </a:solidFill>
                <a:latin typeface="微软雅黑" panose="020B0503020204020204" charset="-122"/>
                <a:cs typeface="微软雅黑" panose="020B0503020204020204" charset="-122"/>
              </a:rPr>
              <a:t>系统：  </a:t>
            </a:r>
            <a:r>
              <a:rPr sz="2800" dirty="0">
                <a:solidFill>
                  <a:srgbClr val="8B8B8B"/>
                </a:solidFill>
                <a:latin typeface="微软雅黑" panose="020B0503020204020204" charset="-122"/>
                <a:cs typeface="微软雅黑" panose="020B0503020204020204" charset="-122"/>
              </a:rPr>
              <a:t>pip </a:t>
            </a:r>
            <a:r>
              <a:rPr sz="2800" spc="-5" dirty="0">
                <a:solidFill>
                  <a:srgbClr val="8B8B8B"/>
                </a:solidFill>
                <a:latin typeface="微软雅黑" panose="020B0503020204020204" charset="-122"/>
                <a:cs typeface="微软雅黑" panose="020B0503020204020204" charset="-122"/>
              </a:rPr>
              <a:t>install</a:t>
            </a:r>
            <a:r>
              <a:rPr sz="2800" spc="-90" dirty="0">
                <a:solidFill>
                  <a:srgbClr val="8B8B8B"/>
                </a:solidFill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solidFill>
                  <a:srgbClr val="8B8B8B"/>
                </a:solidFill>
                <a:latin typeface="微软雅黑" panose="020B0503020204020204" charset="-122"/>
                <a:cs typeface="微软雅黑" panose="020B0503020204020204" charset="-122"/>
              </a:rPr>
              <a:t>numpy</a:t>
            </a:r>
            <a:endParaRPr sz="2800">
              <a:latin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9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800" spc="-5" dirty="0">
                <a:solidFill>
                  <a:srgbClr val="F47163"/>
                </a:solidFill>
                <a:latin typeface="微软雅黑" panose="020B0503020204020204" charset="-122"/>
                <a:cs typeface="微软雅黑" panose="020B0503020204020204" charset="-122"/>
              </a:rPr>
              <a:t>Mac</a:t>
            </a:r>
            <a:r>
              <a:rPr sz="2800" dirty="0">
                <a:solidFill>
                  <a:srgbClr val="F47163"/>
                </a:solidFill>
                <a:latin typeface="微软雅黑" panose="020B0503020204020204" charset="-122"/>
                <a:cs typeface="微软雅黑" panose="020B0503020204020204" charset="-122"/>
              </a:rPr>
              <a:t>系统：</a:t>
            </a:r>
            <a:endParaRPr sz="2800">
              <a:latin typeface="微软雅黑" panose="020B0503020204020204" charset="-122"/>
              <a:cs typeface="微软雅黑" panose="020B0503020204020204" charset="-122"/>
            </a:endParaRPr>
          </a:p>
          <a:p>
            <a:pPr marL="12700">
              <a:lnSpc>
                <a:spcPct val="100000"/>
              </a:lnSpc>
            </a:pPr>
            <a:r>
              <a:rPr sz="2800" dirty="0">
                <a:solidFill>
                  <a:srgbClr val="8B8B8B"/>
                </a:solidFill>
                <a:latin typeface="微软雅黑" panose="020B0503020204020204" charset="-122"/>
                <a:cs typeface="微软雅黑" panose="020B0503020204020204" charset="-122"/>
              </a:rPr>
              <a:t>pip3 </a:t>
            </a:r>
            <a:r>
              <a:rPr sz="2800" spc="-5" dirty="0">
                <a:solidFill>
                  <a:srgbClr val="8B8B8B"/>
                </a:solidFill>
                <a:latin typeface="微软雅黑" panose="020B0503020204020204" charset="-122"/>
                <a:cs typeface="微软雅黑" panose="020B0503020204020204" charset="-122"/>
              </a:rPr>
              <a:t>install</a:t>
            </a:r>
            <a:r>
              <a:rPr sz="2800" spc="-85" dirty="0">
                <a:solidFill>
                  <a:srgbClr val="8B8B8B"/>
                </a:solidFill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solidFill>
                  <a:srgbClr val="8B8B8B"/>
                </a:solidFill>
                <a:latin typeface="微软雅黑" panose="020B0503020204020204" charset="-122"/>
                <a:cs typeface="微软雅黑" panose="020B0503020204020204" charset="-122"/>
              </a:rPr>
              <a:t>numpy</a:t>
            </a:r>
            <a:endParaRPr sz="2800">
              <a:latin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88389" y="1719325"/>
            <a:ext cx="266827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5" dirty="0">
                <a:solidFill>
                  <a:srgbClr val="8B8B8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导入Numpy模块</a:t>
            </a:r>
            <a:endParaRPr sz="32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55498" y="302768"/>
            <a:ext cx="336486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solidFill>
                  <a:srgbClr val="F47163"/>
                </a:solidFill>
              </a:rPr>
              <a:t>新建一个Python文件</a:t>
            </a:r>
            <a:endParaRPr sz="2800"/>
          </a:p>
        </p:txBody>
      </p:sp>
      <p:sp>
        <p:nvSpPr>
          <p:cNvPr id="4" name="object 4"/>
          <p:cNvSpPr/>
          <p:nvPr/>
        </p:nvSpPr>
        <p:spPr>
          <a:xfrm>
            <a:off x="0" y="211836"/>
            <a:ext cx="476250" cy="661670"/>
          </a:xfrm>
          <a:custGeom>
            <a:avLst/>
            <a:gdLst/>
            <a:ahLst/>
            <a:cxnLst/>
            <a:rect l="l" t="t" r="r" b="b"/>
            <a:pathLst>
              <a:path w="476250" h="661669">
                <a:moveTo>
                  <a:pt x="0" y="661416"/>
                </a:moveTo>
                <a:lnTo>
                  <a:pt x="476250" y="661416"/>
                </a:lnTo>
                <a:lnTo>
                  <a:pt x="476250" y="0"/>
                </a:lnTo>
                <a:lnTo>
                  <a:pt x="0" y="0"/>
                </a:lnTo>
                <a:lnTo>
                  <a:pt x="0" y="661416"/>
                </a:lnTo>
                <a:close/>
              </a:path>
            </a:pathLst>
          </a:custGeom>
          <a:solidFill>
            <a:srgbClr val="F4716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17602" y="413258"/>
            <a:ext cx="240665" cy="2451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50" spc="-10" dirty="0">
                <a:solidFill>
                  <a:srgbClr val="FBFBFB"/>
                </a:solidFill>
                <a:latin typeface="微软雅黑" panose="020B0503020204020204" charset="-122"/>
                <a:cs typeface="微软雅黑" panose="020B0503020204020204" charset="-122"/>
              </a:rPr>
              <a:t>23</a:t>
            </a:r>
            <a:endParaRPr sz="145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999490" y="2643377"/>
            <a:ext cx="5647944" cy="828293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1088389" y="3976115"/>
            <a:ext cx="7747000" cy="1488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5" dirty="0">
                <a:solidFill>
                  <a:srgbClr val="F47163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as</a:t>
            </a:r>
            <a:r>
              <a:rPr sz="3200" spc="-25" dirty="0">
                <a:solidFill>
                  <a:srgbClr val="F47163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3200" dirty="0">
                <a:solidFill>
                  <a:srgbClr val="F47163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np</a:t>
            </a:r>
            <a:r>
              <a:rPr sz="3200" spc="-5" dirty="0">
                <a:solidFill>
                  <a:srgbClr val="8B8B8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表示在接下来的程序里</a:t>
            </a:r>
            <a:r>
              <a:rPr sz="3200" spc="-5" dirty="0">
                <a:solidFill>
                  <a:srgbClr val="F47163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用np表示numpy</a:t>
            </a:r>
            <a:endParaRPr sz="32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33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</a:pPr>
            <a:r>
              <a:rPr sz="3200" spc="-5" dirty="0">
                <a:solidFill>
                  <a:srgbClr val="F47163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import</a:t>
            </a:r>
            <a:r>
              <a:rPr sz="3200" spc="-15" dirty="0">
                <a:solidFill>
                  <a:srgbClr val="F47163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3200" spc="-5" dirty="0">
                <a:solidFill>
                  <a:srgbClr val="8589D1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某某模块</a:t>
            </a:r>
            <a:r>
              <a:rPr sz="3200" spc="5" dirty="0">
                <a:solidFill>
                  <a:srgbClr val="8589D1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3200" spc="-5" dirty="0">
                <a:solidFill>
                  <a:srgbClr val="F47163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as</a:t>
            </a:r>
            <a:r>
              <a:rPr sz="3200" spc="-10" dirty="0">
                <a:solidFill>
                  <a:srgbClr val="F47163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3200" spc="-5" dirty="0">
                <a:solidFill>
                  <a:srgbClr val="8589D1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一个缩写</a:t>
            </a:r>
            <a:endParaRPr sz="32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88389" y="1109725"/>
            <a:ext cx="510540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5" dirty="0">
                <a:solidFill>
                  <a:srgbClr val="8B8B8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创建一个ndarray类型的数组</a:t>
            </a:r>
            <a:endParaRPr sz="32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55498" y="302768"/>
            <a:ext cx="513016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solidFill>
                  <a:srgbClr val="F47163"/>
                </a:solidFill>
              </a:rPr>
              <a:t>Numpy的基础类型</a:t>
            </a:r>
            <a:r>
              <a:rPr sz="2800" spc="-5" dirty="0">
                <a:solidFill>
                  <a:srgbClr val="F47163"/>
                </a:solidFill>
              </a:rPr>
              <a:t>——ndarray</a:t>
            </a:r>
            <a:endParaRPr sz="2800"/>
          </a:p>
        </p:txBody>
      </p:sp>
      <p:sp>
        <p:nvSpPr>
          <p:cNvPr id="4" name="object 4"/>
          <p:cNvSpPr/>
          <p:nvPr/>
        </p:nvSpPr>
        <p:spPr>
          <a:xfrm>
            <a:off x="0" y="211836"/>
            <a:ext cx="476250" cy="661670"/>
          </a:xfrm>
          <a:custGeom>
            <a:avLst/>
            <a:gdLst/>
            <a:ahLst/>
            <a:cxnLst/>
            <a:rect l="l" t="t" r="r" b="b"/>
            <a:pathLst>
              <a:path w="476250" h="661669">
                <a:moveTo>
                  <a:pt x="0" y="661416"/>
                </a:moveTo>
                <a:lnTo>
                  <a:pt x="476250" y="661416"/>
                </a:lnTo>
                <a:lnTo>
                  <a:pt x="476250" y="0"/>
                </a:lnTo>
                <a:lnTo>
                  <a:pt x="0" y="0"/>
                </a:lnTo>
                <a:lnTo>
                  <a:pt x="0" y="661416"/>
                </a:lnTo>
                <a:close/>
              </a:path>
            </a:pathLst>
          </a:custGeom>
          <a:solidFill>
            <a:srgbClr val="F4716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17602" y="413258"/>
            <a:ext cx="240665" cy="2451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50" spc="-10" dirty="0">
                <a:solidFill>
                  <a:srgbClr val="FBFBFB"/>
                </a:solidFill>
                <a:latin typeface="微软雅黑" panose="020B0503020204020204" charset="-122"/>
                <a:cs typeface="微软雅黑" panose="020B0503020204020204" charset="-122"/>
              </a:rPr>
              <a:t>24</a:t>
            </a:r>
            <a:endParaRPr sz="145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88389" y="3823715"/>
            <a:ext cx="774636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5" dirty="0">
                <a:solidFill>
                  <a:srgbClr val="F47163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np.array()里直接填一个由数字组成的列表</a:t>
            </a:r>
            <a:endParaRPr sz="32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462780" y="4709795"/>
            <a:ext cx="6439535" cy="1072515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5390" y="1757045"/>
            <a:ext cx="7485380" cy="183832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6185" y="6250940"/>
            <a:ext cx="5522595" cy="162877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88389" y="1719325"/>
            <a:ext cx="632396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5" dirty="0">
                <a:solidFill>
                  <a:srgbClr val="8B8B8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创建一个</a:t>
            </a:r>
            <a:r>
              <a:rPr sz="3200" spc="-5" dirty="0">
                <a:solidFill>
                  <a:srgbClr val="F47163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二维</a:t>
            </a:r>
            <a:r>
              <a:rPr sz="3200" spc="-5" dirty="0">
                <a:solidFill>
                  <a:srgbClr val="8B8B8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的ndarray类型的数组</a:t>
            </a:r>
            <a:endParaRPr sz="32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55498" y="302768"/>
            <a:ext cx="513016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solidFill>
                  <a:srgbClr val="F47163"/>
                </a:solidFill>
                <a:latin typeface="微软雅黑" panose="020B0503020204020204" charset="-122"/>
                <a:cs typeface="微软雅黑" panose="020B0503020204020204" charset="-122"/>
              </a:rPr>
              <a:t>Numpy的基础类型</a:t>
            </a:r>
            <a:r>
              <a:rPr sz="2800" spc="-5" dirty="0">
                <a:solidFill>
                  <a:srgbClr val="F47163"/>
                </a:solidFill>
                <a:latin typeface="微软雅黑" panose="020B0503020204020204" charset="-122"/>
                <a:cs typeface="微软雅黑" panose="020B0503020204020204" charset="-122"/>
              </a:rPr>
              <a:t>——ndarray</a:t>
            </a:r>
            <a:endParaRPr sz="28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211836"/>
            <a:ext cx="476250" cy="661670"/>
          </a:xfrm>
          <a:custGeom>
            <a:avLst/>
            <a:gdLst/>
            <a:ahLst/>
            <a:cxnLst/>
            <a:rect l="l" t="t" r="r" b="b"/>
            <a:pathLst>
              <a:path w="476250" h="661669">
                <a:moveTo>
                  <a:pt x="0" y="661416"/>
                </a:moveTo>
                <a:lnTo>
                  <a:pt x="476250" y="661416"/>
                </a:lnTo>
                <a:lnTo>
                  <a:pt x="476250" y="0"/>
                </a:lnTo>
                <a:lnTo>
                  <a:pt x="0" y="0"/>
                </a:lnTo>
                <a:lnTo>
                  <a:pt x="0" y="661416"/>
                </a:lnTo>
                <a:close/>
              </a:path>
            </a:pathLst>
          </a:custGeom>
          <a:solidFill>
            <a:srgbClr val="F4716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17602" y="413258"/>
            <a:ext cx="240665" cy="2451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50" spc="-10" dirty="0">
                <a:solidFill>
                  <a:srgbClr val="FBFBFB"/>
                </a:solidFill>
                <a:latin typeface="微软雅黑" panose="020B0503020204020204" charset="-122"/>
                <a:cs typeface="微软雅黑" panose="020B0503020204020204" charset="-122"/>
              </a:rPr>
              <a:t>25</a:t>
            </a:r>
            <a:endParaRPr sz="145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441450" y="2712592"/>
            <a:ext cx="11210544" cy="790194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598295" y="4234815"/>
            <a:ext cx="4538345" cy="33051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1190" y="4589145"/>
            <a:ext cx="5862955" cy="205867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88389" y="1719325"/>
            <a:ext cx="348107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5" dirty="0">
                <a:solidFill>
                  <a:srgbClr val="8B8B8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判断ndarray的维度</a:t>
            </a:r>
            <a:endParaRPr sz="32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55498" y="302768"/>
            <a:ext cx="513016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solidFill>
                  <a:srgbClr val="F47163"/>
                </a:solidFill>
                <a:latin typeface="微软雅黑" panose="020B0503020204020204" charset="-122"/>
                <a:cs typeface="微软雅黑" panose="020B0503020204020204" charset="-122"/>
              </a:rPr>
              <a:t>Numpy的基础类型</a:t>
            </a:r>
            <a:r>
              <a:rPr sz="2800" spc="-5" dirty="0">
                <a:solidFill>
                  <a:srgbClr val="F47163"/>
                </a:solidFill>
                <a:latin typeface="微软雅黑" panose="020B0503020204020204" charset="-122"/>
                <a:cs typeface="微软雅黑" panose="020B0503020204020204" charset="-122"/>
              </a:rPr>
              <a:t>——ndarray</a:t>
            </a:r>
            <a:endParaRPr sz="28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211836"/>
            <a:ext cx="476250" cy="661670"/>
          </a:xfrm>
          <a:custGeom>
            <a:avLst/>
            <a:gdLst/>
            <a:ahLst/>
            <a:cxnLst/>
            <a:rect l="l" t="t" r="r" b="b"/>
            <a:pathLst>
              <a:path w="476250" h="661669">
                <a:moveTo>
                  <a:pt x="0" y="661416"/>
                </a:moveTo>
                <a:lnTo>
                  <a:pt x="476250" y="661416"/>
                </a:lnTo>
                <a:lnTo>
                  <a:pt x="476250" y="0"/>
                </a:lnTo>
                <a:lnTo>
                  <a:pt x="0" y="0"/>
                </a:lnTo>
                <a:lnTo>
                  <a:pt x="0" y="661416"/>
                </a:lnTo>
                <a:close/>
              </a:path>
            </a:pathLst>
          </a:custGeom>
          <a:solidFill>
            <a:srgbClr val="F4716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17602" y="413258"/>
            <a:ext cx="240665" cy="2451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50" spc="-10" dirty="0">
                <a:solidFill>
                  <a:srgbClr val="FBFBFB"/>
                </a:solidFill>
                <a:latin typeface="微软雅黑" panose="020B0503020204020204" charset="-122"/>
                <a:cs typeface="微软雅黑" panose="020B0503020204020204" charset="-122"/>
              </a:rPr>
              <a:t>26</a:t>
            </a:r>
            <a:endParaRPr sz="1450">
              <a:latin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52890" y="2750185"/>
            <a:ext cx="4338320" cy="21170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908" y="2750185"/>
            <a:ext cx="7371102" cy="376009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88389" y="1719325"/>
            <a:ext cx="469900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5" dirty="0">
                <a:solidFill>
                  <a:srgbClr val="8B8B8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了解ndarray各维度的长度</a:t>
            </a:r>
            <a:endParaRPr sz="32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55498" y="302768"/>
            <a:ext cx="513016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solidFill>
                  <a:srgbClr val="F47163"/>
                </a:solidFill>
              </a:rPr>
              <a:t>Numpy的基础类型</a:t>
            </a:r>
            <a:r>
              <a:rPr sz="2800" spc="-5" dirty="0">
                <a:solidFill>
                  <a:srgbClr val="F47163"/>
                </a:solidFill>
              </a:rPr>
              <a:t>——ndarray</a:t>
            </a:r>
            <a:endParaRPr sz="2800"/>
          </a:p>
        </p:txBody>
      </p:sp>
      <p:sp>
        <p:nvSpPr>
          <p:cNvPr id="4" name="object 4"/>
          <p:cNvSpPr/>
          <p:nvPr/>
        </p:nvSpPr>
        <p:spPr>
          <a:xfrm>
            <a:off x="0" y="211836"/>
            <a:ext cx="476250" cy="661670"/>
          </a:xfrm>
          <a:custGeom>
            <a:avLst/>
            <a:gdLst/>
            <a:ahLst/>
            <a:cxnLst/>
            <a:rect l="l" t="t" r="r" b="b"/>
            <a:pathLst>
              <a:path w="476250" h="661669">
                <a:moveTo>
                  <a:pt x="0" y="661416"/>
                </a:moveTo>
                <a:lnTo>
                  <a:pt x="476250" y="661416"/>
                </a:lnTo>
                <a:lnTo>
                  <a:pt x="476250" y="0"/>
                </a:lnTo>
                <a:lnTo>
                  <a:pt x="0" y="0"/>
                </a:lnTo>
                <a:lnTo>
                  <a:pt x="0" y="661416"/>
                </a:lnTo>
                <a:close/>
              </a:path>
            </a:pathLst>
          </a:custGeom>
          <a:solidFill>
            <a:srgbClr val="F4716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17602" y="413258"/>
            <a:ext cx="240665" cy="2451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50" spc="-10" dirty="0">
                <a:solidFill>
                  <a:srgbClr val="FBFBFB"/>
                </a:solidFill>
                <a:latin typeface="微软雅黑" panose="020B0503020204020204" charset="-122"/>
                <a:cs typeface="微软雅黑" panose="020B0503020204020204" charset="-122"/>
              </a:rPr>
              <a:t>27</a:t>
            </a:r>
            <a:endParaRPr sz="1450">
              <a:latin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75878" y="2819400"/>
            <a:ext cx="4227830" cy="17399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9392" y="2687954"/>
            <a:ext cx="7347082" cy="401764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407157" y="0"/>
            <a:ext cx="6632575" cy="8229600"/>
          </a:xfrm>
          <a:custGeom>
            <a:avLst/>
            <a:gdLst/>
            <a:ahLst/>
            <a:cxnLst/>
            <a:rect l="l" t="t" r="r" b="b"/>
            <a:pathLst>
              <a:path w="6632575" h="8229600">
                <a:moveTo>
                  <a:pt x="6632448" y="0"/>
                </a:moveTo>
                <a:lnTo>
                  <a:pt x="1731645" y="0"/>
                </a:lnTo>
                <a:lnTo>
                  <a:pt x="0" y="8229598"/>
                </a:lnTo>
                <a:lnTo>
                  <a:pt x="4900804" y="8229598"/>
                </a:lnTo>
                <a:lnTo>
                  <a:pt x="6632448" y="0"/>
                </a:lnTo>
                <a:close/>
              </a:path>
            </a:pathLst>
          </a:custGeom>
          <a:solidFill>
            <a:srgbClr val="F4716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653790" y="3632200"/>
            <a:ext cx="4618990" cy="843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b="1" dirty="0">
                <a:solidFill>
                  <a:srgbClr val="FBFBFB"/>
                </a:solidFill>
                <a:latin typeface="微软雅黑" panose="020B0503020204020204" charset="-122"/>
                <a:cs typeface="微软雅黑" panose="020B0503020204020204" charset="-122"/>
              </a:rPr>
              <a:t>数据分析基础</a:t>
            </a:r>
            <a:endParaRPr sz="5400">
              <a:latin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88389" y="1719325"/>
            <a:ext cx="3884929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5" dirty="0">
                <a:solidFill>
                  <a:srgbClr val="8B8B8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创建一个全是0的数组</a:t>
            </a:r>
            <a:endParaRPr sz="32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55498" y="302768"/>
            <a:ext cx="513016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solidFill>
                  <a:srgbClr val="F47163"/>
                </a:solidFill>
              </a:rPr>
              <a:t>Numpy的基础类型</a:t>
            </a:r>
            <a:r>
              <a:rPr sz="2800" spc="-5" dirty="0">
                <a:solidFill>
                  <a:srgbClr val="F47163"/>
                </a:solidFill>
              </a:rPr>
              <a:t>——ndarray</a:t>
            </a:r>
            <a:endParaRPr sz="2800"/>
          </a:p>
        </p:txBody>
      </p:sp>
      <p:sp>
        <p:nvSpPr>
          <p:cNvPr id="4" name="object 4"/>
          <p:cNvSpPr/>
          <p:nvPr/>
        </p:nvSpPr>
        <p:spPr>
          <a:xfrm>
            <a:off x="0" y="211836"/>
            <a:ext cx="476250" cy="661670"/>
          </a:xfrm>
          <a:custGeom>
            <a:avLst/>
            <a:gdLst/>
            <a:ahLst/>
            <a:cxnLst/>
            <a:rect l="l" t="t" r="r" b="b"/>
            <a:pathLst>
              <a:path w="476250" h="661669">
                <a:moveTo>
                  <a:pt x="0" y="661416"/>
                </a:moveTo>
                <a:lnTo>
                  <a:pt x="476250" y="661416"/>
                </a:lnTo>
                <a:lnTo>
                  <a:pt x="476250" y="0"/>
                </a:lnTo>
                <a:lnTo>
                  <a:pt x="0" y="0"/>
                </a:lnTo>
                <a:lnTo>
                  <a:pt x="0" y="661416"/>
                </a:lnTo>
                <a:close/>
              </a:path>
            </a:pathLst>
          </a:custGeom>
          <a:solidFill>
            <a:srgbClr val="F4716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17602" y="413258"/>
            <a:ext cx="240665" cy="2451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50" spc="-10" dirty="0">
                <a:solidFill>
                  <a:srgbClr val="FBFBFB"/>
                </a:solidFill>
                <a:latin typeface="微软雅黑" panose="020B0503020204020204" charset="-122"/>
                <a:cs typeface="微软雅黑" panose="020B0503020204020204" charset="-122"/>
              </a:rPr>
              <a:t>28</a:t>
            </a:r>
            <a:endParaRPr sz="145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88390" y="4694555"/>
            <a:ext cx="2567940" cy="5041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5" dirty="0">
                <a:solidFill>
                  <a:srgbClr val="8B8B8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输出结果：</a:t>
            </a:r>
            <a:endParaRPr sz="32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390650" y="2676905"/>
            <a:ext cx="6105144" cy="1552193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450" y="5631815"/>
            <a:ext cx="7628890" cy="118681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88389" y="1719325"/>
            <a:ext cx="469709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5" dirty="0">
                <a:solidFill>
                  <a:srgbClr val="8B8B8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创建一个全是1的二维数组</a:t>
            </a:r>
            <a:endParaRPr sz="3200" dirty="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55498" y="302768"/>
            <a:ext cx="513016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solidFill>
                  <a:srgbClr val="F47163"/>
                </a:solidFill>
              </a:rPr>
              <a:t>Numpy的基础类型</a:t>
            </a:r>
            <a:r>
              <a:rPr sz="2800" spc="-5" dirty="0">
                <a:solidFill>
                  <a:srgbClr val="F47163"/>
                </a:solidFill>
              </a:rPr>
              <a:t>——ndarray</a:t>
            </a:r>
            <a:endParaRPr sz="2800"/>
          </a:p>
        </p:txBody>
      </p:sp>
      <p:sp>
        <p:nvSpPr>
          <p:cNvPr id="4" name="object 4"/>
          <p:cNvSpPr/>
          <p:nvPr/>
        </p:nvSpPr>
        <p:spPr>
          <a:xfrm>
            <a:off x="0" y="211836"/>
            <a:ext cx="476250" cy="661670"/>
          </a:xfrm>
          <a:custGeom>
            <a:avLst/>
            <a:gdLst/>
            <a:ahLst/>
            <a:cxnLst/>
            <a:rect l="l" t="t" r="r" b="b"/>
            <a:pathLst>
              <a:path w="476250" h="661669">
                <a:moveTo>
                  <a:pt x="0" y="661416"/>
                </a:moveTo>
                <a:lnTo>
                  <a:pt x="476250" y="661416"/>
                </a:lnTo>
                <a:lnTo>
                  <a:pt x="476250" y="0"/>
                </a:lnTo>
                <a:lnTo>
                  <a:pt x="0" y="0"/>
                </a:lnTo>
                <a:lnTo>
                  <a:pt x="0" y="661416"/>
                </a:lnTo>
                <a:close/>
              </a:path>
            </a:pathLst>
          </a:custGeom>
          <a:solidFill>
            <a:srgbClr val="F4716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17602" y="413258"/>
            <a:ext cx="240665" cy="2451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50" spc="-10" dirty="0">
                <a:solidFill>
                  <a:srgbClr val="FBFBFB"/>
                </a:solidFill>
                <a:latin typeface="微软雅黑" panose="020B0503020204020204" charset="-122"/>
                <a:cs typeface="微软雅黑" panose="020B0503020204020204" charset="-122"/>
              </a:rPr>
              <a:t>29</a:t>
            </a:r>
            <a:endParaRPr sz="145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09650" y="2756154"/>
            <a:ext cx="7267194" cy="160020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8625077" y="2796540"/>
            <a:ext cx="5711825" cy="1000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3200" spc="-5" dirty="0">
                <a:solidFill>
                  <a:srgbClr val="8B8B8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注意多维数组的各维度长度要用 元组来表示</a:t>
            </a:r>
            <a:endParaRPr sz="32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763005" y="2658617"/>
            <a:ext cx="2165985" cy="897890"/>
          </a:xfrm>
          <a:custGeom>
            <a:avLst/>
            <a:gdLst/>
            <a:ahLst/>
            <a:cxnLst/>
            <a:rect l="l" t="t" r="r" b="b"/>
            <a:pathLst>
              <a:path w="2165984" h="897889">
                <a:moveTo>
                  <a:pt x="0" y="149606"/>
                </a:moveTo>
                <a:lnTo>
                  <a:pt x="7622" y="102299"/>
                </a:lnTo>
                <a:lnTo>
                  <a:pt x="28850" y="61228"/>
                </a:lnTo>
                <a:lnTo>
                  <a:pt x="61228" y="28850"/>
                </a:lnTo>
                <a:lnTo>
                  <a:pt x="102299" y="7622"/>
                </a:lnTo>
                <a:lnTo>
                  <a:pt x="149606" y="0"/>
                </a:lnTo>
                <a:lnTo>
                  <a:pt x="2015998" y="0"/>
                </a:lnTo>
                <a:lnTo>
                  <a:pt x="2063304" y="7622"/>
                </a:lnTo>
                <a:lnTo>
                  <a:pt x="2104375" y="28850"/>
                </a:lnTo>
                <a:lnTo>
                  <a:pt x="2136753" y="61228"/>
                </a:lnTo>
                <a:lnTo>
                  <a:pt x="2157981" y="102299"/>
                </a:lnTo>
                <a:lnTo>
                  <a:pt x="2165604" y="149606"/>
                </a:lnTo>
                <a:lnTo>
                  <a:pt x="2165604" y="748030"/>
                </a:lnTo>
                <a:lnTo>
                  <a:pt x="2157981" y="795336"/>
                </a:lnTo>
                <a:lnTo>
                  <a:pt x="2136753" y="836407"/>
                </a:lnTo>
                <a:lnTo>
                  <a:pt x="2104375" y="868785"/>
                </a:lnTo>
                <a:lnTo>
                  <a:pt x="2063304" y="890013"/>
                </a:lnTo>
                <a:lnTo>
                  <a:pt x="2015998" y="897636"/>
                </a:lnTo>
                <a:lnTo>
                  <a:pt x="149606" y="897636"/>
                </a:lnTo>
                <a:lnTo>
                  <a:pt x="102299" y="890013"/>
                </a:lnTo>
                <a:lnTo>
                  <a:pt x="61228" y="868785"/>
                </a:lnTo>
                <a:lnTo>
                  <a:pt x="28850" y="836407"/>
                </a:lnTo>
                <a:lnTo>
                  <a:pt x="7622" y="795336"/>
                </a:lnTo>
                <a:lnTo>
                  <a:pt x="0" y="748030"/>
                </a:lnTo>
                <a:lnTo>
                  <a:pt x="0" y="149606"/>
                </a:lnTo>
                <a:close/>
              </a:path>
            </a:pathLst>
          </a:custGeom>
          <a:ln w="38099">
            <a:solidFill>
              <a:srgbClr val="F47163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370" y="4979670"/>
            <a:ext cx="7352030" cy="208597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88389" y="1719325"/>
            <a:ext cx="652462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5" dirty="0">
                <a:solidFill>
                  <a:srgbClr val="8B8B8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获取数组中某个数字（行话：</a:t>
            </a:r>
            <a:r>
              <a:rPr sz="3200" spc="-5" dirty="0">
                <a:solidFill>
                  <a:srgbClr val="F47163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索引</a:t>
            </a:r>
            <a:r>
              <a:rPr sz="3200" spc="-5" dirty="0">
                <a:solidFill>
                  <a:srgbClr val="8B8B8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）</a:t>
            </a:r>
            <a:endParaRPr sz="3200" dirty="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55498" y="302768"/>
            <a:ext cx="513016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solidFill>
                  <a:srgbClr val="F47163"/>
                </a:solidFill>
              </a:rPr>
              <a:t>Numpy的基础类型</a:t>
            </a:r>
            <a:r>
              <a:rPr sz="2800" spc="-5" dirty="0">
                <a:solidFill>
                  <a:srgbClr val="F47163"/>
                </a:solidFill>
              </a:rPr>
              <a:t>——ndarray</a:t>
            </a:r>
            <a:endParaRPr sz="2800"/>
          </a:p>
        </p:txBody>
      </p:sp>
      <p:sp>
        <p:nvSpPr>
          <p:cNvPr id="4" name="object 4"/>
          <p:cNvSpPr/>
          <p:nvPr/>
        </p:nvSpPr>
        <p:spPr>
          <a:xfrm>
            <a:off x="0" y="211836"/>
            <a:ext cx="476250" cy="661670"/>
          </a:xfrm>
          <a:custGeom>
            <a:avLst/>
            <a:gdLst/>
            <a:ahLst/>
            <a:cxnLst/>
            <a:rect l="l" t="t" r="r" b="b"/>
            <a:pathLst>
              <a:path w="476250" h="661669">
                <a:moveTo>
                  <a:pt x="0" y="661416"/>
                </a:moveTo>
                <a:lnTo>
                  <a:pt x="476250" y="661416"/>
                </a:lnTo>
                <a:lnTo>
                  <a:pt x="476250" y="0"/>
                </a:lnTo>
                <a:lnTo>
                  <a:pt x="0" y="0"/>
                </a:lnTo>
                <a:lnTo>
                  <a:pt x="0" y="661416"/>
                </a:lnTo>
                <a:close/>
              </a:path>
            </a:pathLst>
          </a:custGeom>
          <a:solidFill>
            <a:srgbClr val="F4716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17602" y="413258"/>
            <a:ext cx="240665" cy="2451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50" spc="-10" dirty="0">
                <a:solidFill>
                  <a:srgbClr val="FBFBFB"/>
                </a:solidFill>
                <a:latin typeface="微软雅黑" panose="020B0503020204020204" charset="-122"/>
                <a:cs typeface="微软雅黑" panose="020B0503020204020204" charset="-122"/>
              </a:rPr>
              <a:t>30</a:t>
            </a:r>
            <a:endParaRPr sz="145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88389" y="4987035"/>
            <a:ext cx="2056130" cy="1000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3200" spc="-5" dirty="0">
                <a:solidFill>
                  <a:srgbClr val="8B8B8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输出结果：   </a:t>
            </a:r>
            <a:r>
              <a:rPr sz="3200" spc="-5" dirty="0">
                <a:solidFill>
                  <a:srgbClr val="F47163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5</a:t>
            </a:r>
            <a:endParaRPr sz="32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09650" y="2775203"/>
            <a:ext cx="6438900" cy="1648205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88389" y="1719325"/>
            <a:ext cx="733742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5" dirty="0">
                <a:solidFill>
                  <a:srgbClr val="8B8B8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获取二维数组中某个数字（行话：</a:t>
            </a:r>
            <a:r>
              <a:rPr sz="3200" dirty="0">
                <a:solidFill>
                  <a:srgbClr val="F47163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索</a:t>
            </a:r>
            <a:r>
              <a:rPr sz="3200" spc="-5" dirty="0">
                <a:solidFill>
                  <a:srgbClr val="F47163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引</a:t>
            </a:r>
            <a:r>
              <a:rPr sz="3200" spc="-5" dirty="0">
                <a:solidFill>
                  <a:srgbClr val="8B8B8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）</a:t>
            </a:r>
            <a:endParaRPr sz="32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55498" y="302768"/>
            <a:ext cx="513016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solidFill>
                  <a:srgbClr val="F47163"/>
                </a:solidFill>
              </a:rPr>
              <a:t>Numpy的基础类型</a:t>
            </a:r>
            <a:r>
              <a:rPr sz="2800" spc="-5" dirty="0">
                <a:solidFill>
                  <a:srgbClr val="F47163"/>
                </a:solidFill>
              </a:rPr>
              <a:t>——ndarray</a:t>
            </a:r>
            <a:endParaRPr sz="2800"/>
          </a:p>
        </p:txBody>
      </p:sp>
      <p:sp>
        <p:nvSpPr>
          <p:cNvPr id="4" name="object 4"/>
          <p:cNvSpPr/>
          <p:nvPr/>
        </p:nvSpPr>
        <p:spPr>
          <a:xfrm>
            <a:off x="0" y="211836"/>
            <a:ext cx="476250" cy="661670"/>
          </a:xfrm>
          <a:custGeom>
            <a:avLst/>
            <a:gdLst/>
            <a:ahLst/>
            <a:cxnLst/>
            <a:rect l="l" t="t" r="r" b="b"/>
            <a:pathLst>
              <a:path w="476250" h="661669">
                <a:moveTo>
                  <a:pt x="0" y="661416"/>
                </a:moveTo>
                <a:lnTo>
                  <a:pt x="476250" y="661416"/>
                </a:lnTo>
                <a:lnTo>
                  <a:pt x="476250" y="0"/>
                </a:lnTo>
                <a:lnTo>
                  <a:pt x="0" y="0"/>
                </a:lnTo>
                <a:lnTo>
                  <a:pt x="0" y="661416"/>
                </a:lnTo>
                <a:close/>
              </a:path>
            </a:pathLst>
          </a:custGeom>
          <a:solidFill>
            <a:srgbClr val="F4716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17602" y="413258"/>
            <a:ext cx="240665" cy="2451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50" spc="-10" dirty="0">
                <a:solidFill>
                  <a:srgbClr val="FBFBFB"/>
                </a:solidFill>
                <a:latin typeface="微软雅黑" panose="020B0503020204020204" charset="-122"/>
                <a:cs typeface="微软雅黑" panose="020B0503020204020204" charset="-122"/>
              </a:rPr>
              <a:t>31</a:t>
            </a:r>
            <a:endParaRPr sz="145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88389" y="4987035"/>
            <a:ext cx="2056130" cy="1000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3200" spc="-5" dirty="0">
                <a:solidFill>
                  <a:srgbClr val="8B8B8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输出结果：   </a:t>
            </a:r>
            <a:r>
              <a:rPr sz="3200" spc="-5" dirty="0">
                <a:solidFill>
                  <a:srgbClr val="F47163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2</a:t>
            </a:r>
            <a:endParaRPr sz="32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999490" y="2641092"/>
            <a:ext cx="9738359" cy="2047494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5498" y="302768"/>
            <a:ext cx="513016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solidFill>
                  <a:srgbClr val="F47163"/>
                </a:solidFill>
              </a:rPr>
              <a:t>Numpy的基础类型</a:t>
            </a:r>
            <a:r>
              <a:rPr sz="2800" spc="-5" dirty="0">
                <a:solidFill>
                  <a:srgbClr val="F47163"/>
                </a:solidFill>
              </a:rPr>
              <a:t>——ndarray</a:t>
            </a:r>
            <a:endParaRPr sz="2800"/>
          </a:p>
        </p:txBody>
      </p:sp>
      <p:sp>
        <p:nvSpPr>
          <p:cNvPr id="3" name="object 3"/>
          <p:cNvSpPr/>
          <p:nvPr/>
        </p:nvSpPr>
        <p:spPr>
          <a:xfrm>
            <a:off x="0" y="211836"/>
            <a:ext cx="476250" cy="661670"/>
          </a:xfrm>
          <a:custGeom>
            <a:avLst/>
            <a:gdLst/>
            <a:ahLst/>
            <a:cxnLst/>
            <a:rect l="l" t="t" r="r" b="b"/>
            <a:pathLst>
              <a:path w="476250" h="661669">
                <a:moveTo>
                  <a:pt x="0" y="661416"/>
                </a:moveTo>
                <a:lnTo>
                  <a:pt x="476250" y="661416"/>
                </a:lnTo>
                <a:lnTo>
                  <a:pt x="476250" y="0"/>
                </a:lnTo>
                <a:lnTo>
                  <a:pt x="0" y="0"/>
                </a:lnTo>
                <a:lnTo>
                  <a:pt x="0" y="661416"/>
                </a:lnTo>
                <a:close/>
              </a:path>
            </a:pathLst>
          </a:custGeom>
          <a:solidFill>
            <a:srgbClr val="F4716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117602" y="413258"/>
            <a:ext cx="240665" cy="2451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50" spc="-10" dirty="0">
                <a:solidFill>
                  <a:srgbClr val="FBFBFB"/>
                </a:solidFill>
                <a:latin typeface="微软雅黑" panose="020B0503020204020204" charset="-122"/>
                <a:cs typeface="微软雅黑" panose="020B0503020204020204" charset="-122"/>
              </a:rPr>
              <a:t>32</a:t>
            </a:r>
            <a:endParaRPr sz="145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88389" y="4987035"/>
            <a:ext cx="2056130" cy="1000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3200" spc="-5" dirty="0">
                <a:solidFill>
                  <a:srgbClr val="8B8B8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输出结果：  </a:t>
            </a:r>
            <a:r>
              <a:rPr sz="3200" spc="-5" dirty="0">
                <a:solidFill>
                  <a:srgbClr val="F47163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[3 4</a:t>
            </a:r>
            <a:r>
              <a:rPr sz="3200" spc="-30" dirty="0">
                <a:solidFill>
                  <a:srgbClr val="F47163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3200" spc="-5" dirty="0">
                <a:solidFill>
                  <a:srgbClr val="F47163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5]</a:t>
            </a:r>
            <a:endParaRPr sz="32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009650" y="2794253"/>
            <a:ext cx="6438900" cy="1610105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1088389" y="1719325"/>
            <a:ext cx="13127990" cy="163448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5" dirty="0">
                <a:solidFill>
                  <a:srgbClr val="8B8B8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获取数组中某几个数字（行话：</a:t>
            </a:r>
            <a:r>
              <a:rPr sz="3200" spc="-5" dirty="0">
                <a:solidFill>
                  <a:srgbClr val="F47163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切</a:t>
            </a:r>
            <a:r>
              <a:rPr sz="3200" dirty="0">
                <a:solidFill>
                  <a:srgbClr val="F47163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片</a:t>
            </a:r>
            <a:r>
              <a:rPr sz="3200" spc="-5" dirty="0">
                <a:solidFill>
                  <a:srgbClr val="8B8B8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）</a:t>
            </a:r>
            <a:endParaRPr sz="3200" dirty="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4300" dirty="0">
              <a:latin typeface="Times New Roman" panose="02020603050405020304"/>
              <a:cs typeface="Times New Roman" panose="02020603050405020304"/>
            </a:endParaRPr>
          </a:p>
          <a:p>
            <a:pPr marL="6818630">
              <a:lnSpc>
                <a:spcPct val="100000"/>
              </a:lnSpc>
            </a:pPr>
            <a:r>
              <a:rPr sz="3200" spc="-5" dirty="0">
                <a:solidFill>
                  <a:srgbClr val="8B8B8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切片起始位置是0的话可以省略不写</a:t>
            </a:r>
            <a:endParaRPr sz="3200" dirty="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894573" y="3816095"/>
            <a:ext cx="6325870" cy="1488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5" dirty="0">
                <a:solidFill>
                  <a:srgbClr val="8B8B8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比如：</a:t>
            </a:r>
            <a:endParaRPr sz="32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12700" marR="5080">
              <a:lnSpc>
                <a:spcPct val="100000"/>
              </a:lnSpc>
            </a:pPr>
            <a:r>
              <a:rPr sz="3200" spc="-5" dirty="0">
                <a:solidFill>
                  <a:srgbClr val="8B8B8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data[:6</a:t>
            </a:r>
            <a:r>
              <a:rPr sz="3200" dirty="0">
                <a:solidFill>
                  <a:srgbClr val="8B8B8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]</a:t>
            </a:r>
            <a:r>
              <a:rPr sz="3200" spc="-5" dirty="0">
                <a:solidFill>
                  <a:srgbClr val="8B8B8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和data[</a:t>
            </a:r>
            <a:r>
              <a:rPr sz="3200" dirty="0">
                <a:solidFill>
                  <a:srgbClr val="8B8B8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0</a:t>
            </a:r>
            <a:r>
              <a:rPr sz="3200" spc="-5" dirty="0">
                <a:solidFill>
                  <a:srgbClr val="8B8B8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:6</a:t>
            </a:r>
            <a:r>
              <a:rPr sz="3200" dirty="0">
                <a:solidFill>
                  <a:srgbClr val="8B8B8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]</a:t>
            </a:r>
            <a:r>
              <a:rPr sz="3200" spc="-5" dirty="0">
                <a:solidFill>
                  <a:srgbClr val="8B8B8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得到的结果一 样</a:t>
            </a:r>
            <a:endParaRPr sz="32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788408" y="3681984"/>
            <a:ext cx="384810" cy="592455"/>
          </a:xfrm>
          <a:custGeom>
            <a:avLst/>
            <a:gdLst/>
            <a:ahLst/>
            <a:cxnLst/>
            <a:rect l="l" t="t" r="r" b="b"/>
            <a:pathLst>
              <a:path w="384810" h="592454">
                <a:moveTo>
                  <a:pt x="0" y="64135"/>
                </a:moveTo>
                <a:lnTo>
                  <a:pt x="5038" y="39165"/>
                </a:lnTo>
                <a:lnTo>
                  <a:pt x="18780" y="18780"/>
                </a:lnTo>
                <a:lnTo>
                  <a:pt x="39165" y="5038"/>
                </a:lnTo>
                <a:lnTo>
                  <a:pt x="64134" y="0"/>
                </a:lnTo>
                <a:lnTo>
                  <a:pt x="320675" y="0"/>
                </a:lnTo>
                <a:lnTo>
                  <a:pt x="345644" y="5038"/>
                </a:lnTo>
                <a:lnTo>
                  <a:pt x="366029" y="18780"/>
                </a:lnTo>
                <a:lnTo>
                  <a:pt x="379771" y="39165"/>
                </a:lnTo>
                <a:lnTo>
                  <a:pt x="384809" y="64135"/>
                </a:lnTo>
                <a:lnTo>
                  <a:pt x="384809" y="527938"/>
                </a:lnTo>
                <a:lnTo>
                  <a:pt x="379771" y="552908"/>
                </a:lnTo>
                <a:lnTo>
                  <a:pt x="366029" y="573293"/>
                </a:lnTo>
                <a:lnTo>
                  <a:pt x="345644" y="587035"/>
                </a:lnTo>
                <a:lnTo>
                  <a:pt x="320675" y="592074"/>
                </a:lnTo>
                <a:lnTo>
                  <a:pt x="64134" y="592074"/>
                </a:lnTo>
                <a:lnTo>
                  <a:pt x="39165" y="587035"/>
                </a:lnTo>
                <a:lnTo>
                  <a:pt x="18780" y="573293"/>
                </a:lnTo>
                <a:lnTo>
                  <a:pt x="5038" y="552908"/>
                </a:lnTo>
                <a:lnTo>
                  <a:pt x="0" y="527938"/>
                </a:lnTo>
                <a:lnTo>
                  <a:pt x="0" y="64135"/>
                </a:lnTo>
                <a:close/>
              </a:path>
            </a:pathLst>
          </a:custGeom>
          <a:ln w="38100">
            <a:solidFill>
              <a:srgbClr val="F47163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5172075" y="3774821"/>
            <a:ext cx="2643505" cy="222250"/>
          </a:xfrm>
          <a:custGeom>
            <a:avLst/>
            <a:gdLst/>
            <a:ahLst/>
            <a:cxnLst/>
            <a:rect l="l" t="t" r="r" b="b"/>
            <a:pathLst>
              <a:path w="2643504" h="222250">
                <a:moveTo>
                  <a:pt x="114173" y="177164"/>
                </a:moveTo>
                <a:lnTo>
                  <a:pt x="0" y="183768"/>
                </a:lnTo>
                <a:lnTo>
                  <a:pt x="2286" y="221868"/>
                </a:lnTo>
                <a:lnTo>
                  <a:pt x="116332" y="215264"/>
                </a:lnTo>
                <a:lnTo>
                  <a:pt x="114173" y="177164"/>
                </a:lnTo>
                <a:close/>
              </a:path>
              <a:path w="2643504" h="222250">
                <a:moveTo>
                  <a:pt x="266319" y="168401"/>
                </a:moveTo>
                <a:lnTo>
                  <a:pt x="152146" y="175005"/>
                </a:lnTo>
                <a:lnTo>
                  <a:pt x="154432" y="212978"/>
                </a:lnTo>
                <a:lnTo>
                  <a:pt x="268477" y="206501"/>
                </a:lnTo>
                <a:lnTo>
                  <a:pt x="266319" y="168401"/>
                </a:lnTo>
                <a:close/>
              </a:path>
              <a:path w="2643504" h="222250">
                <a:moveTo>
                  <a:pt x="418464" y="159638"/>
                </a:moveTo>
                <a:lnTo>
                  <a:pt x="304291" y="166242"/>
                </a:lnTo>
                <a:lnTo>
                  <a:pt x="306577" y="204215"/>
                </a:lnTo>
                <a:lnTo>
                  <a:pt x="420624" y="197738"/>
                </a:lnTo>
                <a:lnTo>
                  <a:pt x="418464" y="159638"/>
                </a:lnTo>
                <a:close/>
              </a:path>
              <a:path w="2643504" h="222250">
                <a:moveTo>
                  <a:pt x="570611" y="150875"/>
                </a:moveTo>
                <a:lnTo>
                  <a:pt x="456438" y="157479"/>
                </a:lnTo>
                <a:lnTo>
                  <a:pt x="458724" y="195452"/>
                </a:lnTo>
                <a:lnTo>
                  <a:pt x="572770" y="188849"/>
                </a:lnTo>
                <a:lnTo>
                  <a:pt x="570611" y="150875"/>
                </a:lnTo>
                <a:close/>
              </a:path>
              <a:path w="2643504" h="222250">
                <a:moveTo>
                  <a:pt x="722757" y="142112"/>
                </a:moveTo>
                <a:lnTo>
                  <a:pt x="608584" y="148716"/>
                </a:lnTo>
                <a:lnTo>
                  <a:pt x="610870" y="186689"/>
                </a:lnTo>
                <a:lnTo>
                  <a:pt x="724915" y="180086"/>
                </a:lnTo>
                <a:lnTo>
                  <a:pt x="722757" y="142112"/>
                </a:lnTo>
                <a:close/>
              </a:path>
              <a:path w="2643504" h="222250">
                <a:moveTo>
                  <a:pt x="874902" y="133350"/>
                </a:moveTo>
                <a:lnTo>
                  <a:pt x="760729" y="139953"/>
                </a:lnTo>
                <a:lnTo>
                  <a:pt x="763015" y="177926"/>
                </a:lnTo>
                <a:lnTo>
                  <a:pt x="877062" y="171323"/>
                </a:lnTo>
                <a:lnTo>
                  <a:pt x="874902" y="133350"/>
                </a:lnTo>
                <a:close/>
              </a:path>
              <a:path w="2643504" h="222250">
                <a:moveTo>
                  <a:pt x="1027049" y="124587"/>
                </a:moveTo>
                <a:lnTo>
                  <a:pt x="912876" y="131063"/>
                </a:lnTo>
                <a:lnTo>
                  <a:pt x="915162" y="169163"/>
                </a:lnTo>
                <a:lnTo>
                  <a:pt x="1029208" y="162559"/>
                </a:lnTo>
                <a:lnTo>
                  <a:pt x="1027049" y="124587"/>
                </a:lnTo>
                <a:close/>
              </a:path>
              <a:path w="2643504" h="222250">
                <a:moveTo>
                  <a:pt x="1179195" y="115824"/>
                </a:moveTo>
                <a:lnTo>
                  <a:pt x="1065022" y="122300"/>
                </a:lnTo>
                <a:lnTo>
                  <a:pt x="1067308" y="160400"/>
                </a:lnTo>
                <a:lnTo>
                  <a:pt x="1181353" y="153796"/>
                </a:lnTo>
                <a:lnTo>
                  <a:pt x="1179195" y="115824"/>
                </a:lnTo>
                <a:close/>
              </a:path>
              <a:path w="2643504" h="222250">
                <a:moveTo>
                  <a:pt x="1331341" y="106933"/>
                </a:moveTo>
                <a:lnTo>
                  <a:pt x="1217167" y="113537"/>
                </a:lnTo>
                <a:lnTo>
                  <a:pt x="1219453" y="151637"/>
                </a:lnTo>
                <a:lnTo>
                  <a:pt x="1333500" y="145033"/>
                </a:lnTo>
                <a:lnTo>
                  <a:pt x="1331341" y="106933"/>
                </a:lnTo>
                <a:close/>
              </a:path>
              <a:path w="2643504" h="222250">
                <a:moveTo>
                  <a:pt x="1483486" y="98170"/>
                </a:moveTo>
                <a:lnTo>
                  <a:pt x="1369314" y="104775"/>
                </a:lnTo>
                <a:lnTo>
                  <a:pt x="1371600" y="142875"/>
                </a:lnTo>
                <a:lnTo>
                  <a:pt x="1485646" y="136270"/>
                </a:lnTo>
                <a:lnTo>
                  <a:pt x="1483486" y="98170"/>
                </a:lnTo>
                <a:close/>
              </a:path>
              <a:path w="2643504" h="222250">
                <a:moveTo>
                  <a:pt x="1635632" y="89407"/>
                </a:moveTo>
                <a:lnTo>
                  <a:pt x="1521459" y="96012"/>
                </a:lnTo>
                <a:lnTo>
                  <a:pt x="1523746" y="134112"/>
                </a:lnTo>
                <a:lnTo>
                  <a:pt x="1637792" y="127507"/>
                </a:lnTo>
                <a:lnTo>
                  <a:pt x="1635632" y="89407"/>
                </a:lnTo>
                <a:close/>
              </a:path>
              <a:path w="2643504" h="222250">
                <a:moveTo>
                  <a:pt x="1787778" y="80644"/>
                </a:moveTo>
                <a:lnTo>
                  <a:pt x="1673605" y="87249"/>
                </a:lnTo>
                <a:lnTo>
                  <a:pt x="1675892" y="125221"/>
                </a:lnTo>
                <a:lnTo>
                  <a:pt x="1789938" y="118744"/>
                </a:lnTo>
                <a:lnTo>
                  <a:pt x="1787778" y="80644"/>
                </a:lnTo>
                <a:close/>
              </a:path>
              <a:path w="2643504" h="222250">
                <a:moveTo>
                  <a:pt x="1939925" y="71881"/>
                </a:moveTo>
                <a:lnTo>
                  <a:pt x="1825752" y="78486"/>
                </a:lnTo>
                <a:lnTo>
                  <a:pt x="1828038" y="116458"/>
                </a:lnTo>
                <a:lnTo>
                  <a:pt x="1942083" y="109981"/>
                </a:lnTo>
                <a:lnTo>
                  <a:pt x="1939925" y="71881"/>
                </a:lnTo>
                <a:close/>
              </a:path>
              <a:path w="2643504" h="222250">
                <a:moveTo>
                  <a:pt x="2092071" y="63118"/>
                </a:moveTo>
                <a:lnTo>
                  <a:pt x="1977899" y="69723"/>
                </a:lnTo>
                <a:lnTo>
                  <a:pt x="1980183" y="107695"/>
                </a:lnTo>
                <a:lnTo>
                  <a:pt x="2094229" y="101091"/>
                </a:lnTo>
                <a:lnTo>
                  <a:pt x="2092071" y="63118"/>
                </a:lnTo>
                <a:close/>
              </a:path>
              <a:path w="2643504" h="222250">
                <a:moveTo>
                  <a:pt x="2244217" y="54355"/>
                </a:moveTo>
                <a:lnTo>
                  <a:pt x="2130044" y="60959"/>
                </a:lnTo>
                <a:lnTo>
                  <a:pt x="2132329" y="98932"/>
                </a:lnTo>
                <a:lnTo>
                  <a:pt x="2246376" y="92328"/>
                </a:lnTo>
                <a:lnTo>
                  <a:pt x="2244217" y="54355"/>
                </a:lnTo>
                <a:close/>
              </a:path>
              <a:path w="2643504" h="222250">
                <a:moveTo>
                  <a:pt x="2396363" y="45592"/>
                </a:moveTo>
                <a:lnTo>
                  <a:pt x="2282190" y="52196"/>
                </a:lnTo>
                <a:lnTo>
                  <a:pt x="2284476" y="90169"/>
                </a:lnTo>
                <a:lnTo>
                  <a:pt x="2398522" y="83565"/>
                </a:lnTo>
                <a:lnTo>
                  <a:pt x="2396363" y="45592"/>
                </a:lnTo>
                <a:close/>
              </a:path>
              <a:path w="2643504" h="222250">
                <a:moveTo>
                  <a:pt x="2611369" y="36829"/>
                </a:moveTo>
                <a:lnTo>
                  <a:pt x="2546857" y="36829"/>
                </a:lnTo>
                <a:lnTo>
                  <a:pt x="2549017" y="74929"/>
                </a:lnTo>
                <a:lnTo>
                  <a:pt x="2530051" y="76022"/>
                </a:lnTo>
                <a:lnTo>
                  <a:pt x="2532253" y="114045"/>
                </a:lnTo>
                <a:lnTo>
                  <a:pt x="2642997" y="50418"/>
                </a:lnTo>
                <a:lnTo>
                  <a:pt x="2611369" y="36829"/>
                </a:lnTo>
                <a:close/>
              </a:path>
              <a:path w="2643504" h="222250">
                <a:moveTo>
                  <a:pt x="2527845" y="37924"/>
                </a:moveTo>
                <a:lnTo>
                  <a:pt x="2434337" y="43306"/>
                </a:lnTo>
                <a:lnTo>
                  <a:pt x="2436622" y="81406"/>
                </a:lnTo>
                <a:lnTo>
                  <a:pt x="2530051" y="76022"/>
                </a:lnTo>
                <a:lnTo>
                  <a:pt x="2527845" y="37924"/>
                </a:lnTo>
                <a:close/>
              </a:path>
              <a:path w="2643504" h="222250">
                <a:moveTo>
                  <a:pt x="2546857" y="36829"/>
                </a:moveTo>
                <a:lnTo>
                  <a:pt x="2527845" y="37924"/>
                </a:lnTo>
                <a:lnTo>
                  <a:pt x="2530051" y="76022"/>
                </a:lnTo>
                <a:lnTo>
                  <a:pt x="2549017" y="74929"/>
                </a:lnTo>
                <a:lnTo>
                  <a:pt x="2546857" y="36829"/>
                </a:lnTo>
                <a:close/>
              </a:path>
              <a:path w="2643504" h="222250">
                <a:moveTo>
                  <a:pt x="2525649" y="0"/>
                </a:moveTo>
                <a:lnTo>
                  <a:pt x="2527845" y="37924"/>
                </a:lnTo>
                <a:lnTo>
                  <a:pt x="2546857" y="36829"/>
                </a:lnTo>
                <a:lnTo>
                  <a:pt x="2611369" y="36829"/>
                </a:lnTo>
                <a:lnTo>
                  <a:pt x="2525649" y="0"/>
                </a:lnTo>
                <a:close/>
              </a:path>
            </a:pathLst>
          </a:custGeom>
          <a:solidFill>
            <a:srgbClr val="F16C5E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55498" y="302768"/>
            <a:ext cx="513016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solidFill>
                  <a:srgbClr val="F47163"/>
                </a:solidFill>
                <a:latin typeface="微软雅黑" panose="020B0503020204020204" charset="-122"/>
                <a:cs typeface="微软雅黑" panose="020B0503020204020204" charset="-122"/>
              </a:rPr>
              <a:t>Numpy的基础类型</a:t>
            </a:r>
            <a:r>
              <a:rPr sz="2800" spc="-5" dirty="0">
                <a:solidFill>
                  <a:srgbClr val="F47163"/>
                </a:solidFill>
                <a:latin typeface="微软雅黑" panose="020B0503020204020204" charset="-122"/>
                <a:cs typeface="微软雅黑" panose="020B0503020204020204" charset="-122"/>
              </a:rPr>
              <a:t>——ndarray</a:t>
            </a:r>
            <a:endParaRPr sz="28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211836"/>
            <a:ext cx="476250" cy="661670"/>
          </a:xfrm>
          <a:custGeom>
            <a:avLst/>
            <a:gdLst/>
            <a:ahLst/>
            <a:cxnLst/>
            <a:rect l="l" t="t" r="r" b="b"/>
            <a:pathLst>
              <a:path w="476250" h="661669">
                <a:moveTo>
                  <a:pt x="0" y="661416"/>
                </a:moveTo>
                <a:lnTo>
                  <a:pt x="476250" y="661416"/>
                </a:lnTo>
                <a:lnTo>
                  <a:pt x="476250" y="0"/>
                </a:lnTo>
                <a:lnTo>
                  <a:pt x="0" y="0"/>
                </a:lnTo>
                <a:lnTo>
                  <a:pt x="0" y="661416"/>
                </a:lnTo>
                <a:close/>
              </a:path>
            </a:pathLst>
          </a:custGeom>
          <a:solidFill>
            <a:srgbClr val="F4716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117602" y="413258"/>
            <a:ext cx="240665" cy="2451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50" spc="-10" dirty="0">
                <a:solidFill>
                  <a:srgbClr val="FBFBFB"/>
                </a:solidFill>
                <a:latin typeface="微软雅黑" panose="020B0503020204020204" charset="-122"/>
                <a:cs typeface="微软雅黑" panose="020B0503020204020204" charset="-122"/>
              </a:rPr>
              <a:t>33</a:t>
            </a:r>
            <a:endParaRPr sz="145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88389" y="6602983"/>
            <a:ext cx="7950200" cy="1488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5" dirty="0">
                <a:solidFill>
                  <a:srgbClr val="8B8B8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输出结果：</a:t>
            </a:r>
            <a:endParaRPr sz="32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12700" marR="5080">
              <a:lnSpc>
                <a:spcPct val="100000"/>
              </a:lnSpc>
            </a:pPr>
            <a:r>
              <a:rPr sz="3200" dirty="0">
                <a:solidFill>
                  <a:srgbClr val="F47163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[ 0 1 2 3 4 100 6 7 8  </a:t>
            </a:r>
            <a:r>
              <a:rPr sz="3200" spc="-5" dirty="0">
                <a:solidFill>
                  <a:srgbClr val="F47163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9]</a:t>
            </a:r>
            <a:endParaRPr sz="32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015491" y="2977768"/>
            <a:ext cx="7067550" cy="312420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1088389" y="1719325"/>
            <a:ext cx="13215619" cy="29070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478145">
              <a:lnSpc>
                <a:spcPct val="100000"/>
              </a:lnSpc>
              <a:spcBef>
                <a:spcPts val="95"/>
              </a:spcBef>
            </a:pPr>
            <a:r>
              <a:rPr sz="3200" spc="-5" dirty="0">
                <a:solidFill>
                  <a:srgbClr val="F47163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注意！切片得到的数据对应的还是原始数据 任何修改都会</a:t>
            </a:r>
            <a:r>
              <a:rPr sz="3200" b="1" spc="-5" dirty="0">
                <a:solidFill>
                  <a:srgbClr val="F47163"/>
                </a:solidFill>
                <a:latin typeface="Microsoft JhengHei" panose="020B0604030504040204" charset="-120"/>
                <a:cs typeface="Microsoft JhengHei" panose="020B0604030504040204" charset="-120"/>
              </a:rPr>
              <a:t>反</a:t>
            </a:r>
            <a:r>
              <a:rPr sz="3200" b="1" spc="10" dirty="0">
                <a:solidFill>
                  <a:srgbClr val="F47163"/>
                </a:solidFill>
                <a:latin typeface="Microsoft JhengHei" panose="020B0604030504040204" charset="-120"/>
                <a:cs typeface="Microsoft JhengHei" panose="020B0604030504040204" charset="-120"/>
              </a:rPr>
              <a:t>映</a:t>
            </a:r>
            <a:r>
              <a:rPr sz="3200" b="1" dirty="0">
                <a:solidFill>
                  <a:srgbClr val="F47163"/>
                </a:solidFill>
                <a:latin typeface="Microsoft JhengHei" panose="020B0604030504040204" charset="-120"/>
                <a:cs typeface="Microsoft JhengHei" panose="020B0604030504040204" charset="-120"/>
              </a:rPr>
              <a:t>到</a:t>
            </a:r>
            <a:r>
              <a:rPr sz="3200" b="1" spc="10" dirty="0">
                <a:solidFill>
                  <a:srgbClr val="F47163"/>
                </a:solidFill>
                <a:latin typeface="Microsoft JhengHei" panose="020B0604030504040204" charset="-120"/>
                <a:cs typeface="Microsoft JhengHei" panose="020B0604030504040204" charset="-120"/>
              </a:rPr>
              <a:t>原</a:t>
            </a:r>
            <a:r>
              <a:rPr sz="3200" b="1" dirty="0">
                <a:solidFill>
                  <a:srgbClr val="F47163"/>
                </a:solidFill>
                <a:latin typeface="Microsoft JhengHei" panose="020B0604030504040204" charset="-120"/>
                <a:cs typeface="Microsoft JhengHei" panose="020B0604030504040204" charset="-120"/>
              </a:rPr>
              <a:t>始</a:t>
            </a:r>
            <a:r>
              <a:rPr sz="3200" b="1" spc="10" dirty="0">
                <a:solidFill>
                  <a:srgbClr val="F47163"/>
                </a:solidFill>
                <a:latin typeface="Microsoft JhengHei" panose="020B0604030504040204" charset="-120"/>
                <a:cs typeface="Microsoft JhengHei" panose="020B0604030504040204" charset="-120"/>
              </a:rPr>
              <a:t>数</a:t>
            </a:r>
            <a:r>
              <a:rPr sz="3200" b="1" dirty="0">
                <a:solidFill>
                  <a:srgbClr val="F47163"/>
                </a:solidFill>
                <a:latin typeface="Microsoft JhengHei" panose="020B0604030504040204" charset="-120"/>
                <a:cs typeface="Microsoft JhengHei" panose="020B0604030504040204" charset="-120"/>
              </a:rPr>
              <a:t>据</a:t>
            </a:r>
            <a:r>
              <a:rPr sz="3200" b="1" spc="-5" dirty="0">
                <a:solidFill>
                  <a:srgbClr val="F47163"/>
                </a:solidFill>
                <a:latin typeface="Microsoft JhengHei" panose="020B0604030504040204" charset="-120"/>
                <a:cs typeface="Microsoft JhengHei" panose="020B0604030504040204" charset="-120"/>
              </a:rPr>
              <a:t>上</a:t>
            </a:r>
            <a:endParaRPr sz="320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7516495" marR="5080">
              <a:lnSpc>
                <a:spcPts val="7680"/>
              </a:lnSpc>
              <a:spcBef>
                <a:spcPts val="545"/>
              </a:spcBef>
            </a:pPr>
            <a:r>
              <a:rPr sz="3200" spc="-5" dirty="0">
                <a:solidFill>
                  <a:srgbClr val="8B8B8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想要一份副本不影响原始数据？ 请用</a:t>
            </a:r>
            <a:r>
              <a:rPr sz="3200" spc="-5" dirty="0">
                <a:solidFill>
                  <a:srgbClr val="F47163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data[3:6].copy()</a:t>
            </a:r>
            <a:endParaRPr sz="32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88389" y="1719325"/>
            <a:ext cx="286893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5" dirty="0">
                <a:solidFill>
                  <a:srgbClr val="8B8B8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变换数组的</a:t>
            </a:r>
            <a:r>
              <a:rPr sz="3200" spc="-5" dirty="0">
                <a:solidFill>
                  <a:srgbClr val="F47163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维度</a:t>
            </a:r>
            <a:endParaRPr sz="32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55498" y="302768"/>
            <a:ext cx="513016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solidFill>
                  <a:srgbClr val="F47163"/>
                </a:solidFill>
              </a:rPr>
              <a:t>Numpy的基础类型</a:t>
            </a:r>
            <a:r>
              <a:rPr sz="2800" spc="-5" dirty="0">
                <a:solidFill>
                  <a:srgbClr val="F47163"/>
                </a:solidFill>
              </a:rPr>
              <a:t>——ndarray</a:t>
            </a:r>
            <a:endParaRPr sz="2800"/>
          </a:p>
        </p:txBody>
      </p:sp>
      <p:sp>
        <p:nvSpPr>
          <p:cNvPr id="4" name="object 4"/>
          <p:cNvSpPr/>
          <p:nvPr/>
        </p:nvSpPr>
        <p:spPr>
          <a:xfrm>
            <a:off x="0" y="211836"/>
            <a:ext cx="476250" cy="661670"/>
          </a:xfrm>
          <a:custGeom>
            <a:avLst/>
            <a:gdLst/>
            <a:ahLst/>
            <a:cxnLst/>
            <a:rect l="l" t="t" r="r" b="b"/>
            <a:pathLst>
              <a:path w="476250" h="661669">
                <a:moveTo>
                  <a:pt x="0" y="661416"/>
                </a:moveTo>
                <a:lnTo>
                  <a:pt x="476250" y="661416"/>
                </a:lnTo>
                <a:lnTo>
                  <a:pt x="476250" y="0"/>
                </a:lnTo>
                <a:lnTo>
                  <a:pt x="0" y="0"/>
                </a:lnTo>
                <a:lnTo>
                  <a:pt x="0" y="661416"/>
                </a:lnTo>
                <a:close/>
              </a:path>
            </a:pathLst>
          </a:custGeom>
          <a:solidFill>
            <a:srgbClr val="F4716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17602" y="413258"/>
            <a:ext cx="240665" cy="2451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50" spc="-10" dirty="0">
                <a:solidFill>
                  <a:srgbClr val="FBFBFB"/>
                </a:solidFill>
                <a:latin typeface="微软雅黑" panose="020B0503020204020204" charset="-122"/>
                <a:cs typeface="微软雅黑" panose="020B0503020204020204" charset="-122"/>
              </a:rPr>
              <a:t>34</a:t>
            </a:r>
            <a:endParaRPr sz="145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88389" y="5195316"/>
            <a:ext cx="4292600" cy="1976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5" dirty="0">
                <a:solidFill>
                  <a:srgbClr val="8B8B8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输出结果：</a:t>
            </a:r>
            <a:endParaRPr sz="32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12700" marR="5080">
              <a:lnSpc>
                <a:spcPct val="100000"/>
              </a:lnSpc>
            </a:pPr>
            <a:r>
              <a:rPr sz="3200" spc="-5" dirty="0">
                <a:solidFill>
                  <a:srgbClr val="F47163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[0 1 2 </a:t>
            </a:r>
            <a:r>
              <a:rPr sz="3200" dirty="0">
                <a:solidFill>
                  <a:srgbClr val="F47163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3 </a:t>
            </a:r>
            <a:r>
              <a:rPr sz="3200" spc="-5" dirty="0">
                <a:solidFill>
                  <a:srgbClr val="F47163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4 5 6 7 8</a:t>
            </a:r>
            <a:r>
              <a:rPr sz="3200" spc="-35" dirty="0">
                <a:solidFill>
                  <a:srgbClr val="F47163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3200" dirty="0">
                <a:solidFill>
                  <a:srgbClr val="F47163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9]  </a:t>
            </a:r>
            <a:r>
              <a:rPr sz="3200" spc="-5" dirty="0">
                <a:solidFill>
                  <a:srgbClr val="F47163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[[0 1 2 3 4]</a:t>
            </a:r>
            <a:endParaRPr sz="32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215900">
              <a:lnSpc>
                <a:spcPct val="100000"/>
              </a:lnSpc>
            </a:pPr>
            <a:r>
              <a:rPr sz="3200" spc="-5" dirty="0">
                <a:solidFill>
                  <a:srgbClr val="F47163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[5 6 7 8</a:t>
            </a:r>
            <a:r>
              <a:rPr sz="3200" spc="-15" dirty="0">
                <a:solidFill>
                  <a:srgbClr val="F47163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3200" dirty="0">
                <a:solidFill>
                  <a:srgbClr val="F47163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9]]</a:t>
            </a:r>
            <a:endParaRPr sz="32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09650" y="2507741"/>
            <a:ext cx="8839200" cy="2391155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88389" y="1719325"/>
            <a:ext cx="205613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5" dirty="0">
                <a:solidFill>
                  <a:srgbClr val="8B8B8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矩阵的转置</a:t>
            </a:r>
            <a:endParaRPr sz="32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55498" y="302768"/>
            <a:ext cx="513016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solidFill>
                  <a:srgbClr val="F47163"/>
                </a:solidFill>
                <a:latin typeface="微软雅黑" panose="020B0503020204020204" charset="-122"/>
                <a:cs typeface="微软雅黑" panose="020B0503020204020204" charset="-122"/>
              </a:rPr>
              <a:t>Numpy的基础类型</a:t>
            </a:r>
            <a:r>
              <a:rPr sz="2800" spc="-5" dirty="0">
                <a:solidFill>
                  <a:srgbClr val="F47163"/>
                </a:solidFill>
                <a:latin typeface="微软雅黑" panose="020B0503020204020204" charset="-122"/>
                <a:cs typeface="微软雅黑" panose="020B0503020204020204" charset="-122"/>
              </a:rPr>
              <a:t>——ndarray</a:t>
            </a:r>
            <a:endParaRPr sz="28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211836"/>
            <a:ext cx="476250" cy="661670"/>
          </a:xfrm>
          <a:custGeom>
            <a:avLst/>
            <a:gdLst/>
            <a:ahLst/>
            <a:cxnLst/>
            <a:rect l="l" t="t" r="r" b="b"/>
            <a:pathLst>
              <a:path w="476250" h="661669">
                <a:moveTo>
                  <a:pt x="0" y="661416"/>
                </a:moveTo>
                <a:lnTo>
                  <a:pt x="476250" y="661416"/>
                </a:lnTo>
                <a:lnTo>
                  <a:pt x="476250" y="0"/>
                </a:lnTo>
                <a:lnTo>
                  <a:pt x="0" y="0"/>
                </a:lnTo>
                <a:lnTo>
                  <a:pt x="0" y="661416"/>
                </a:lnTo>
                <a:close/>
              </a:path>
            </a:pathLst>
          </a:custGeom>
          <a:solidFill>
            <a:srgbClr val="F4716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17602" y="413258"/>
            <a:ext cx="240665" cy="2451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50" spc="-10" dirty="0">
                <a:solidFill>
                  <a:srgbClr val="FBFBFB"/>
                </a:solidFill>
                <a:latin typeface="微软雅黑" panose="020B0503020204020204" charset="-122"/>
                <a:cs typeface="微软雅黑" panose="020B0503020204020204" charset="-122"/>
              </a:rPr>
              <a:t>35</a:t>
            </a:r>
            <a:endParaRPr sz="145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88389" y="4750053"/>
            <a:ext cx="2056130" cy="29679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3200" spc="-5" dirty="0">
                <a:solidFill>
                  <a:srgbClr val="8B8B8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输出结果：  </a:t>
            </a:r>
            <a:r>
              <a:rPr sz="3200" spc="-5" dirty="0">
                <a:solidFill>
                  <a:srgbClr val="F47163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[[0</a:t>
            </a:r>
            <a:r>
              <a:rPr sz="3200" spc="-20" dirty="0">
                <a:solidFill>
                  <a:srgbClr val="F47163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3200" spc="-5" dirty="0">
                <a:solidFill>
                  <a:srgbClr val="F47163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5]</a:t>
            </a:r>
            <a:endParaRPr sz="32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215900">
              <a:lnSpc>
                <a:spcPct val="100000"/>
              </a:lnSpc>
            </a:pPr>
            <a:r>
              <a:rPr sz="3200" spc="-5" dirty="0">
                <a:solidFill>
                  <a:srgbClr val="F47163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[1</a:t>
            </a:r>
            <a:r>
              <a:rPr sz="3200" spc="-85" dirty="0">
                <a:solidFill>
                  <a:srgbClr val="F47163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3200" spc="-5" dirty="0">
                <a:solidFill>
                  <a:srgbClr val="F47163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6]</a:t>
            </a:r>
            <a:endParaRPr sz="32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215900">
              <a:lnSpc>
                <a:spcPct val="100000"/>
              </a:lnSpc>
            </a:pPr>
            <a:r>
              <a:rPr sz="3200" dirty="0">
                <a:solidFill>
                  <a:srgbClr val="F47163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[2</a:t>
            </a:r>
            <a:r>
              <a:rPr sz="3200" spc="-100" dirty="0">
                <a:solidFill>
                  <a:srgbClr val="F47163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3200" dirty="0">
                <a:solidFill>
                  <a:srgbClr val="F47163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7]</a:t>
            </a:r>
            <a:endParaRPr sz="32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215900" marR="613410">
              <a:lnSpc>
                <a:spcPct val="100000"/>
              </a:lnSpc>
              <a:spcBef>
                <a:spcPts val="5"/>
              </a:spcBef>
            </a:pPr>
            <a:r>
              <a:rPr sz="3200" spc="-5" dirty="0">
                <a:solidFill>
                  <a:srgbClr val="F47163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[3 8]  </a:t>
            </a:r>
            <a:endParaRPr sz="3200" spc="-5" dirty="0">
              <a:solidFill>
                <a:srgbClr val="F47163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215900" marR="613410">
              <a:lnSpc>
                <a:spcPct val="100000"/>
              </a:lnSpc>
              <a:spcBef>
                <a:spcPts val="5"/>
              </a:spcBef>
            </a:pPr>
            <a:r>
              <a:rPr sz="3200" spc="-5" dirty="0">
                <a:solidFill>
                  <a:srgbClr val="F47163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[4</a:t>
            </a:r>
            <a:r>
              <a:rPr sz="3200" spc="-85" dirty="0">
                <a:solidFill>
                  <a:srgbClr val="F47163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3200" spc="-5" dirty="0">
                <a:solidFill>
                  <a:srgbClr val="F47163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9]]</a:t>
            </a:r>
            <a:endParaRPr sz="32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09650" y="2552700"/>
            <a:ext cx="9448800" cy="156210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88389" y="1719325"/>
            <a:ext cx="632650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5" dirty="0">
                <a:solidFill>
                  <a:srgbClr val="8B8B8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对ndarray数组每个元素都求平方根</a:t>
            </a:r>
            <a:endParaRPr sz="32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55498" y="302768"/>
            <a:ext cx="239331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>
                <a:solidFill>
                  <a:srgbClr val="F47163"/>
                </a:solidFill>
                <a:latin typeface="微软雅黑" panose="020B0503020204020204" charset="-122"/>
                <a:cs typeface="微软雅黑" panose="020B0503020204020204" charset="-122"/>
              </a:rPr>
              <a:t>ndarray</a:t>
            </a:r>
            <a:r>
              <a:rPr sz="2800" dirty="0">
                <a:solidFill>
                  <a:srgbClr val="F47163"/>
                </a:solidFill>
                <a:latin typeface="微软雅黑" panose="020B0503020204020204" charset="-122"/>
                <a:cs typeface="微软雅黑" panose="020B0503020204020204" charset="-122"/>
              </a:rPr>
              <a:t>的运算</a:t>
            </a:r>
            <a:endParaRPr sz="28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211836"/>
            <a:ext cx="476250" cy="661670"/>
          </a:xfrm>
          <a:custGeom>
            <a:avLst/>
            <a:gdLst/>
            <a:ahLst/>
            <a:cxnLst/>
            <a:rect l="l" t="t" r="r" b="b"/>
            <a:pathLst>
              <a:path w="476250" h="661669">
                <a:moveTo>
                  <a:pt x="0" y="661416"/>
                </a:moveTo>
                <a:lnTo>
                  <a:pt x="476250" y="661416"/>
                </a:lnTo>
                <a:lnTo>
                  <a:pt x="476250" y="0"/>
                </a:lnTo>
                <a:lnTo>
                  <a:pt x="0" y="0"/>
                </a:lnTo>
                <a:lnTo>
                  <a:pt x="0" y="661416"/>
                </a:lnTo>
                <a:close/>
              </a:path>
            </a:pathLst>
          </a:custGeom>
          <a:solidFill>
            <a:srgbClr val="F4716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17602" y="413258"/>
            <a:ext cx="240665" cy="2451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50" spc="-10" dirty="0">
                <a:solidFill>
                  <a:srgbClr val="FBFBFB"/>
                </a:solidFill>
                <a:latin typeface="微软雅黑" panose="020B0503020204020204" charset="-122"/>
                <a:cs typeface="微软雅黑" panose="020B0503020204020204" charset="-122"/>
              </a:rPr>
              <a:t>36</a:t>
            </a:r>
            <a:endParaRPr sz="145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88389" y="4750053"/>
            <a:ext cx="693674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5" dirty="0" err="1">
                <a:solidFill>
                  <a:srgbClr val="8B8B8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输出结果</a:t>
            </a:r>
            <a:r>
              <a:rPr sz="3200" spc="-5" dirty="0">
                <a:solidFill>
                  <a:srgbClr val="8B8B8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：</a:t>
            </a:r>
            <a:endParaRPr sz="3200" dirty="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09650" y="2590800"/>
            <a:ext cx="6809994" cy="152400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388" y="5715000"/>
            <a:ext cx="10564761" cy="10668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88390" y="1719580"/>
            <a:ext cx="5385435" cy="5041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5" dirty="0">
                <a:solidFill>
                  <a:srgbClr val="8B8B8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一些常用的方法</a:t>
            </a:r>
            <a:r>
              <a:rPr lang="en-US" sz="3200" spc="-5" dirty="0">
                <a:solidFill>
                  <a:srgbClr val="8B8B8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(</a:t>
            </a:r>
            <a:r>
              <a:rPr lang="zh-CN" altLang="en-US" sz="3200" spc="-5" dirty="0">
                <a:solidFill>
                  <a:srgbClr val="8B8B8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按位运算）</a:t>
            </a:r>
            <a:endParaRPr lang="zh-CN" altLang="en-US" sz="3200" spc="-5" dirty="0">
              <a:solidFill>
                <a:srgbClr val="8B8B8B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55498" y="302768"/>
            <a:ext cx="239331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>
                <a:solidFill>
                  <a:srgbClr val="F47163"/>
                </a:solidFill>
              </a:rPr>
              <a:t>ndarray</a:t>
            </a:r>
            <a:r>
              <a:rPr sz="2800" dirty="0">
                <a:solidFill>
                  <a:srgbClr val="F47163"/>
                </a:solidFill>
              </a:rPr>
              <a:t>的运算</a:t>
            </a:r>
            <a:endParaRPr sz="2800"/>
          </a:p>
        </p:txBody>
      </p:sp>
      <p:sp>
        <p:nvSpPr>
          <p:cNvPr id="4" name="object 4"/>
          <p:cNvSpPr/>
          <p:nvPr/>
        </p:nvSpPr>
        <p:spPr>
          <a:xfrm>
            <a:off x="0" y="211836"/>
            <a:ext cx="476250" cy="661670"/>
          </a:xfrm>
          <a:custGeom>
            <a:avLst/>
            <a:gdLst/>
            <a:ahLst/>
            <a:cxnLst/>
            <a:rect l="l" t="t" r="r" b="b"/>
            <a:pathLst>
              <a:path w="476250" h="661669">
                <a:moveTo>
                  <a:pt x="0" y="661416"/>
                </a:moveTo>
                <a:lnTo>
                  <a:pt x="476250" y="661416"/>
                </a:lnTo>
                <a:lnTo>
                  <a:pt x="476250" y="0"/>
                </a:lnTo>
                <a:lnTo>
                  <a:pt x="0" y="0"/>
                </a:lnTo>
                <a:lnTo>
                  <a:pt x="0" y="661416"/>
                </a:lnTo>
                <a:close/>
              </a:path>
            </a:pathLst>
          </a:custGeom>
          <a:solidFill>
            <a:srgbClr val="F4716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17602" y="413258"/>
            <a:ext cx="240665" cy="2451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50" spc="-10" dirty="0">
                <a:solidFill>
                  <a:srgbClr val="FBFBFB"/>
                </a:solidFill>
                <a:latin typeface="微软雅黑" panose="020B0503020204020204" charset="-122"/>
                <a:cs typeface="微软雅黑" panose="020B0503020204020204" charset="-122"/>
              </a:rPr>
              <a:t>37</a:t>
            </a:r>
            <a:endParaRPr sz="1450">
              <a:latin typeface="微软雅黑" panose="020B0503020204020204" charset="-122"/>
              <a:cs typeface="微软雅黑" panose="020B0503020204020204" charset="-122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1003236" y="2541651"/>
          <a:ext cx="8146414" cy="477318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13889"/>
                <a:gridCol w="6232525"/>
              </a:tblGrid>
              <a:tr h="530351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sz="2850" b="1" spc="35" dirty="0">
                          <a:solidFill>
                            <a:srgbClr val="FFFFFF"/>
                          </a:solidFill>
                          <a:latin typeface="Microsoft JhengHei" panose="020B0604030504040204" charset="-120"/>
                          <a:cs typeface="Microsoft JhengHei" panose="020B0604030504040204" charset="-120"/>
                        </a:rPr>
                        <a:t>函数</a:t>
                      </a:r>
                      <a:endParaRPr sz="2850">
                        <a:latin typeface="Microsoft JhengHei" panose="020B0604030504040204" charset="-120"/>
                        <a:cs typeface="Microsoft JhengHei" panose="020B0604030504040204" charset="-120"/>
                      </a:endParaRPr>
                    </a:p>
                  </a:txBody>
                  <a:tcPr marL="0" marR="0" marT="609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84CAC5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sz="2850" b="1" spc="35" dirty="0">
                          <a:solidFill>
                            <a:srgbClr val="FFFFFF"/>
                          </a:solidFill>
                          <a:latin typeface="Microsoft JhengHei" panose="020B0604030504040204" charset="-120"/>
                          <a:cs typeface="Microsoft JhengHei" panose="020B0604030504040204" charset="-120"/>
                        </a:rPr>
                        <a:t>说明</a:t>
                      </a:r>
                      <a:endParaRPr sz="2850">
                        <a:latin typeface="Microsoft JhengHei" panose="020B0604030504040204" charset="-120"/>
                        <a:cs typeface="Microsoft JhengHei" panose="020B0604030504040204" charset="-120"/>
                      </a:endParaRPr>
                    </a:p>
                  </a:txBody>
                  <a:tcPr marL="0" marR="0" marT="609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84CAC5"/>
                    </a:solidFill>
                  </a:tcPr>
                </a:tc>
              </a:tr>
              <a:tr h="530351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sz="2850" spc="15" dirty="0">
                          <a:solidFill>
                            <a:srgbClr val="3E3E3E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abs</a:t>
                      </a:r>
                      <a:endParaRPr sz="2850">
                        <a:latin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609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9EBEA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sz="2850" spc="30" dirty="0">
                          <a:solidFill>
                            <a:srgbClr val="3E3E3E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计算绝对值</a:t>
                      </a:r>
                      <a:endParaRPr sz="2850">
                        <a:latin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609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9EBEA"/>
                    </a:solidFill>
                  </a:tcPr>
                </a:tc>
              </a:tr>
              <a:tr h="530352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sz="2850" spc="15" dirty="0">
                          <a:solidFill>
                            <a:srgbClr val="3E3E3E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sqrt</a:t>
                      </a:r>
                      <a:endParaRPr sz="2850">
                        <a:latin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609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CF6F5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sz="2850" spc="30" dirty="0">
                          <a:solidFill>
                            <a:srgbClr val="3E3E3E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计算平方根</a:t>
                      </a:r>
                      <a:endParaRPr sz="2850">
                        <a:latin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609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CF6F5"/>
                    </a:solidFill>
                  </a:tcPr>
                </a:tc>
              </a:tr>
              <a:tr h="530351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sz="2850" spc="15" dirty="0">
                          <a:solidFill>
                            <a:srgbClr val="3E3E3E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square</a:t>
                      </a:r>
                      <a:endParaRPr sz="2850">
                        <a:latin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609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9EBEA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sz="2850" spc="30" dirty="0">
                          <a:solidFill>
                            <a:srgbClr val="3E3E3E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计算平方</a:t>
                      </a:r>
                      <a:endParaRPr sz="2850">
                        <a:latin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609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9EBEA"/>
                    </a:solidFill>
                  </a:tcPr>
                </a:tc>
              </a:tr>
              <a:tr h="530351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sz="2850" spc="15" dirty="0">
                          <a:solidFill>
                            <a:srgbClr val="3E3E3E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exp</a:t>
                      </a:r>
                      <a:endParaRPr sz="2850">
                        <a:latin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609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CF6F5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sz="2850" spc="30" dirty="0">
                          <a:solidFill>
                            <a:srgbClr val="3E3E3E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计算指数</a:t>
                      </a:r>
                      <a:r>
                        <a:rPr sz="2850" spc="5" dirty="0">
                          <a:solidFill>
                            <a:srgbClr val="3E3E3E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e</a:t>
                      </a:r>
                      <a:r>
                        <a:rPr sz="2850" spc="7" baseline="25000" dirty="0">
                          <a:solidFill>
                            <a:srgbClr val="3E3E3E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x</a:t>
                      </a:r>
                      <a:endParaRPr sz="2850" baseline="25000">
                        <a:latin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609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CF6F5"/>
                    </a:solidFill>
                  </a:tcPr>
                </a:tc>
              </a:tr>
              <a:tr h="530351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sz="2850" spc="15" dirty="0">
                          <a:solidFill>
                            <a:srgbClr val="3E3E3E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sign</a:t>
                      </a:r>
                      <a:endParaRPr sz="2850">
                        <a:latin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609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9EBEA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sz="2850" spc="30" dirty="0">
                          <a:solidFill>
                            <a:srgbClr val="3E3E3E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计算正负号</a:t>
                      </a:r>
                      <a:r>
                        <a:rPr sz="2850" spc="15" dirty="0">
                          <a:solidFill>
                            <a:srgbClr val="3E3E3E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：1</a:t>
                      </a:r>
                      <a:r>
                        <a:rPr sz="2850" spc="20" dirty="0">
                          <a:solidFill>
                            <a:srgbClr val="3E3E3E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、</a:t>
                      </a:r>
                      <a:r>
                        <a:rPr sz="2850" spc="5" dirty="0">
                          <a:solidFill>
                            <a:srgbClr val="3E3E3E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0</a:t>
                      </a:r>
                      <a:r>
                        <a:rPr sz="2850" spc="30" dirty="0">
                          <a:solidFill>
                            <a:srgbClr val="3E3E3E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、</a:t>
                      </a:r>
                      <a:r>
                        <a:rPr sz="2850" spc="10" dirty="0">
                          <a:solidFill>
                            <a:srgbClr val="3E3E3E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-1</a:t>
                      </a:r>
                      <a:endParaRPr sz="2850">
                        <a:latin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609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9EBEA"/>
                    </a:solidFill>
                  </a:tcPr>
                </a:tc>
              </a:tr>
              <a:tr h="530351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485"/>
                        </a:spcBef>
                      </a:pPr>
                      <a:r>
                        <a:rPr sz="2850" spc="15" dirty="0">
                          <a:solidFill>
                            <a:srgbClr val="3E3E3E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ceil</a:t>
                      </a:r>
                      <a:endParaRPr sz="2850">
                        <a:latin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6159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CF6F5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485"/>
                        </a:spcBef>
                      </a:pPr>
                      <a:r>
                        <a:rPr sz="2850" spc="30" dirty="0">
                          <a:solidFill>
                            <a:srgbClr val="3E3E3E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计算大于等</a:t>
                      </a:r>
                      <a:r>
                        <a:rPr sz="2850" spc="15" dirty="0">
                          <a:solidFill>
                            <a:srgbClr val="3E3E3E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于</a:t>
                      </a:r>
                      <a:r>
                        <a:rPr sz="2850" spc="30" dirty="0">
                          <a:solidFill>
                            <a:srgbClr val="3E3E3E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该</a:t>
                      </a:r>
                      <a:r>
                        <a:rPr sz="2850" spc="15" dirty="0">
                          <a:solidFill>
                            <a:srgbClr val="3E3E3E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元</a:t>
                      </a:r>
                      <a:r>
                        <a:rPr sz="2850" spc="30" dirty="0">
                          <a:solidFill>
                            <a:srgbClr val="3E3E3E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素的</a:t>
                      </a:r>
                      <a:r>
                        <a:rPr sz="2850" spc="15" dirty="0">
                          <a:solidFill>
                            <a:srgbClr val="3E3E3E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最</a:t>
                      </a:r>
                      <a:r>
                        <a:rPr sz="2850" spc="30" dirty="0">
                          <a:solidFill>
                            <a:srgbClr val="3E3E3E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小</a:t>
                      </a:r>
                      <a:r>
                        <a:rPr sz="2850" spc="15" dirty="0">
                          <a:solidFill>
                            <a:srgbClr val="3E3E3E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整</a:t>
                      </a:r>
                      <a:r>
                        <a:rPr sz="2850" spc="30" dirty="0">
                          <a:solidFill>
                            <a:srgbClr val="3E3E3E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数</a:t>
                      </a:r>
                      <a:endParaRPr sz="2850">
                        <a:latin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6159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CF6F5"/>
                    </a:solidFill>
                  </a:tcPr>
                </a:tc>
              </a:tr>
              <a:tr h="530352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485"/>
                        </a:spcBef>
                      </a:pPr>
                      <a:r>
                        <a:rPr sz="2850" spc="15" dirty="0">
                          <a:solidFill>
                            <a:srgbClr val="3E3E3E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floor</a:t>
                      </a:r>
                      <a:endParaRPr sz="2850">
                        <a:latin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6159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9EBEA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485"/>
                        </a:spcBef>
                      </a:pPr>
                      <a:r>
                        <a:rPr sz="2850" spc="30" dirty="0">
                          <a:solidFill>
                            <a:srgbClr val="3E3E3E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计算小于等</a:t>
                      </a:r>
                      <a:r>
                        <a:rPr sz="2850" spc="15" dirty="0">
                          <a:solidFill>
                            <a:srgbClr val="3E3E3E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于</a:t>
                      </a:r>
                      <a:r>
                        <a:rPr sz="2850" spc="30" dirty="0">
                          <a:solidFill>
                            <a:srgbClr val="3E3E3E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该</a:t>
                      </a:r>
                      <a:r>
                        <a:rPr sz="2850" spc="15" dirty="0">
                          <a:solidFill>
                            <a:srgbClr val="3E3E3E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元</a:t>
                      </a:r>
                      <a:r>
                        <a:rPr sz="2850" spc="30" dirty="0">
                          <a:solidFill>
                            <a:srgbClr val="3E3E3E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素的</a:t>
                      </a:r>
                      <a:r>
                        <a:rPr sz="2850" spc="15" dirty="0">
                          <a:solidFill>
                            <a:srgbClr val="3E3E3E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最</a:t>
                      </a:r>
                      <a:r>
                        <a:rPr sz="2850" spc="30" dirty="0">
                          <a:solidFill>
                            <a:srgbClr val="3E3E3E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大</a:t>
                      </a:r>
                      <a:r>
                        <a:rPr sz="2850" spc="15" dirty="0">
                          <a:solidFill>
                            <a:srgbClr val="3E3E3E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整</a:t>
                      </a:r>
                      <a:r>
                        <a:rPr sz="2850" spc="30" dirty="0">
                          <a:solidFill>
                            <a:srgbClr val="3E3E3E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数</a:t>
                      </a:r>
                      <a:endParaRPr sz="2850">
                        <a:latin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6159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9EBEA"/>
                    </a:solidFill>
                  </a:tcPr>
                </a:tc>
              </a:tr>
              <a:tr h="530377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485"/>
                        </a:spcBef>
                      </a:pPr>
                      <a:r>
                        <a:rPr sz="2850" spc="15" dirty="0">
                          <a:solidFill>
                            <a:srgbClr val="3E3E3E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isnan</a:t>
                      </a:r>
                      <a:endParaRPr sz="2850">
                        <a:latin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6159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CF6F5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485"/>
                        </a:spcBef>
                      </a:pPr>
                      <a:r>
                        <a:rPr sz="2850" spc="30" dirty="0">
                          <a:solidFill>
                            <a:srgbClr val="3E3E3E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计算哪些元</a:t>
                      </a:r>
                      <a:r>
                        <a:rPr sz="2850" spc="15" dirty="0">
                          <a:solidFill>
                            <a:srgbClr val="3E3E3E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素</a:t>
                      </a:r>
                      <a:r>
                        <a:rPr sz="2850" spc="30" dirty="0">
                          <a:solidFill>
                            <a:srgbClr val="3E3E3E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是</a:t>
                      </a:r>
                      <a:r>
                        <a:rPr sz="2850" spc="15" dirty="0">
                          <a:solidFill>
                            <a:srgbClr val="3E3E3E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非</a:t>
                      </a:r>
                      <a:r>
                        <a:rPr sz="2850" spc="30" dirty="0">
                          <a:solidFill>
                            <a:srgbClr val="3E3E3E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数字</a:t>
                      </a:r>
                      <a:endParaRPr sz="2850">
                        <a:latin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6159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CF6F5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55498" y="302768"/>
            <a:ext cx="216090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solidFill>
                  <a:srgbClr val="F47163"/>
                </a:solidFill>
                <a:latin typeface="微软雅黑" panose="020B0503020204020204" charset="-122"/>
                <a:cs typeface="微软雅黑" panose="020B0503020204020204" charset="-122"/>
              </a:rPr>
              <a:t>数据分析基础</a:t>
            </a:r>
            <a:endParaRPr sz="28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211836"/>
            <a:ext cx="476250" cy="661670"/>
          </a:xfrm>
          <a:custGeom>
            <a:avLst/>
            <a:gdLst/>
            <a:ahLst/>
            <a:cxnLst/>
            <a:rect l="l" t="t" r="r" b="b"/>
            <a:pathLst>
              <a:path w="476250" h="661669">
                <a:moveTo>
                  <a:pt x="0" y="661416"/>
                </a:moveTo>
                <a:lnTo>
                  <a:pt x="476250" y="661416"/>
                </a:lnTo>
                <a:lnTo>
                  <a:pt x="476250" y="0"/>
                </a:lnTo>
                <a:lnTo>
                  <a:pt x="0" y="0"/>
                </a:lnTo>
                <a:lnTo>
                  <a:pt x="0" y="661416"/>
                </a:lnTo>
                <a:close/>
              </a:path>
            </a:pathLst>
          </a:custGeom>
          <a:solidFill>
            <a:srgbClr val="F4716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117602" y="413258"/>
            <a:ext cx="240665" cy="2451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50" spc="-10" dirty="0">
                <a:solidFill>
                  <a:srgbClr val="FBFBFB"/>
                </a:solidFill>
                <a:latin typeface="微软雅黑" panose="020B0503020204020204" charset="-122"/>
                <a:cs typeface="微软雅黑" panose="020B0503020204020204" charset="-122"/>
              </a:rPr>
              <a:t>13</a:t>
            </a:r>
            <a:endParaRPr sz="145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51305" y="1550416"/>
            <a:ext cx="180467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solidFill>
                  <a:srgbClr val="8B8B8B"/>
                </a:solidFill>
                <a:latin typeface="微软雅黑" panose="020B0503020204020204" charset="-122"/>
                <a:cs typeface="微软雅黑" panose="020B0503020204020204" charset="-122"/>
              </a:rPr>
              <a:t>数组的概念</a:t>
            </a:r>
            <a:endParaRPr sz="28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972311" y="2322576"/>
            <a:ext cx="9543288" cy="5334761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88389" y="1719325"/>
            <a:ext cx="286893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5" dirty="0">
                <a:solidFill>
                  <a:srgbClr val="8B8B8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将两个数组相加</a:t>
            </a:r>
            <a:endParaRPr sz="32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55498" y="302768"/>
            <a:ext cx="239331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>
                <a:solidFill>
                  <a:srgbClr val="F47163"/>
                </a:solidFill>
              </a:rPr>
              <a:t>ndarray</a:t>
            </a:r>
            <a:r>
              <a:rPr sz="2800" dirty="0">
                <a:solidFill>
                  <a:srgbClr val="F47163"/>
                </a:solidFill>
              </a:rPr>
              <a:t>的运算</a:t>
            </a:r>
            <a:endParaRPr sz="2800"/>
          </a:p>
        </p:txBody>
      </p:sp>
      <p:sp>
        <p:nvSpPr>
          <p:cNvPr id="4" name="object 4"/>
          <p:cNvSpPr/>
          <p:nvPr/>
        </p:nvSpPr>
        <p:spPr>
          <a:xfrm>
            <a:off x="0" y="211836"/>
            <a:ext cx="476250" cy="661670"/>
          </a:xfrm>
          <a:custGeom>
            <a:avLst/>
            <a:gdLst/>
            <a:ahLst/>
            <a:cxnLst/>
            <a:rect l="l" t="t" r="r" b="b"/>
            <a:pathLst>
              <a:path w="476250" h="661669">
                <a:moveTo>
                  <a:pt x="0" y="661416"/>
                </a:moveTo>
                <a:lnTo>
                  <a:pt x="476250" y="661416"/>
                </a:lnTo>
                <a:lnTo>
                  <a:pt x="476250" y="0"/>
                </a:lnTo>
                <a:lnTo>
                  <a:pt x="0" y="0"/>
                </a:lnTo>
                <a:lnTo>
                  <a:pt x="0" y="661416"/>
                </a:lnTo>
                <a:close/>
              </a:path>
            </a:pathLst>
          </a:custGeom>
          <a:solidFill>
            <a:srgbClr val="F4716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17602" y="413258"/>
            <a:ext cx="240665" cy="2451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50" spc="-10" dirty="0">
                <a:solidFill>
                  <a:srgbClr val="FBFBFB"/>
                </a:solidFill>
                <a:latin typeface="微软雅黑" panose="020B0503020204020204" charset="-122"/>
                <a:cs typeface="微软雅黑" panose="020B0503020204020204" charset="-122"/>
              </a:rPr>
              <a:t>38</a:t>
            </a:r>
            <a:endParaRPr sz="145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88389" y="5339588"/>
            <a:ext cx="3275965" cy="1000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5" dirty="0">
                <a:solidFill>
                  <a:srgbClr val="8B8B8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输出结果：</a:t>
            </a:r>
            <a:endParaRPr sz="32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12700">
              <a:lnSpc>
                <a:spcPct val="100000"/>
              </a:lnSpc>
            </a:pPr>
            <a:r>
              <a:rPr sz="3200" spc="-5" dirty="0">
                <a:solidFill>
                  <a:srgbClr val="F47163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[ 3 7 </a:t>
            </a:r>
            <a:r>
              <a:rPr sz="3200" dirty="0">
                <a:solidFill>
                  <a:srgbClr val="F47163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11 </a:t>
            </a:r>
            <a:r>
              <a:rPr sz="3200" spc="-5" dirty="0">
                <a:solidFill>
                  <a:srgbClr val="F47163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15</a:t>
            </a:r>
            <a:r>
              <a:rPr sz="3200" spc="-55" dirty="0">
                <a:solidFill>
                  <a:srgbClr val="F47163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3200" spc="-5" dirty="0">
                <a:solidFill>
                  <a:srgbClr val="F47163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19]</a:t>
            </a:r>
            <a:endParaRPr sz="32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09650" y="2609088"/>
            <a:ext cx="9800844" cy="2333244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88389" y="1719325"/>
            <a:ext cx="286893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5" dirty="0">
                <a:solidFill>
                  <a:srgbClr val="8B8B8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将两个数组相加</a:t>
            </a:r>
            <a:endParaRPr sz="32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55498" y="302768"/>
            <a:ext cx="239331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>
                <a:solidFill>
                  <a:srgbClr val="F47163"/>
                </a:solidFill>
              </a:rPr>
              <a:t>ndarray</a:t>
            </a:r>
            <a:r>
              <a:rPr sz="2800" dirty="0">
                <a:solidFill>
                  <a:srgbClr val="F47163"/>
                </a:solidFill>
              </a:rPr>
              <a:t>的运算</a:t>
            </a:r>
            <a:endParaRPr sz="2800"/>
          </a:p>
        </p:txBody>
      </p:sp>
      <p:sp>
        <p:nvSpPr>
          <p:cNvPr id="4" name="object 4"/>
          <p:cNvSpPr/>
          <p:nvPr/>
        </p:nvSpPr>
        <p:spPr>
          <a:xfrm>
            <a:off x="0" y="211836"/>
            <a:ext cx="476250" cy="661670"/>
          </a:xfrm>
          <a:custGeom>
            <a:avLst/>
            <a:gdLst/>
            <a:ahLst/>
            <a:cxnLst/>
            <a:rect l="l" t="t" r="r" b="b"/>
            <a:pathLst>
              <a:path w="476250" h="661669">
                <a:moveTo>
                  <a:pt x="0" y="661416"/>
                </a:moveTo>
                <a:lnTo>
                  <a:pt x="476250" y="661416"/>
                </a:lnTo>
                <a:lnTo>
                  <a:pt x="476250" y="0"/>
                </a:lnTo>
                <a:lnTo>
                  <a:pt x="0" y="0"/>
                </a:lnTo>
                <a:lnTo>
                  <a:pt x="0" y="661416"/>
                </a:lnTo>
                <a:close/>
              </a:path>
            </a:pathLst>
          </a:custGeom>
          <a:solidFill>
            <a:srgbClr val="F4716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17602" y="413258"/>
            <a:ext cx="240665" cy="2451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50" spc="-10" dirty="0">
                <a:solidFill>
                  <a:srgbClr val="FBFBFB"/>
                </a:solidFill>
                <a:latin typeface="微软雅黑" panose="020B0503020204020204" charset="-122"/>
                <a:cs typeface="微软雅黑" panose="020B0503020204020204" charset="-122"/>
              </a:rPr>
              <a:t>39</a:t>
            </a:r>
            <a:endParaRPr sz="145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88389" y="5339588"/>
            <a:ext cx="3275965" cy="1000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5" dirty="0">
                <a:solidFill>
                  <a:srgbClr val="8B8B8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输出结果：</a:t>
            </a:r>
            <a:endParaRPr sz="32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12700">
              <a:lnSpc>
                <a:spcPct val="100000"/>
              </a:lnSpc>
            </a:pPr>
            <a:r>
              <a:rPr sz="3200" spc="-5" dirty="0">
                <a:solidFill>
                  <a:srgbClr val="F47163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[ 3 7 </a:t>
            </a:r>
            <a:r>
              <a:rPr sz="3200" dirty="0">
                <a:solidFill>
                  <a:srgbClr val="F47163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11 </a:t>
            </a:r>
            <a:r>
              <a:rPr sz="3200" spc="-5" dirty="0">
                <a:solidFill>
                  <a:srgbClr val="F47163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15</a:t>
            </a:r>
            <a:r>
              <a:rPr sz="3200" spc="-55" dirty="0">
                <a:solidFill>
                  <a:srgbClr val="F47163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3200" spc="-5" dirty="0">
                <a:solidFill>
                  <a:srgbClr val="F47163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19]</a:t>
            </a:r>
            <a:endParaRPr sz="32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09650" y="2536697"/>
            <a:ext cx="9753600" cy="236220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88389" y="1719325"/>
            <a:ext cx="530542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5" dirty="0">
                <a:solidFill>
                  <a:srgbClr val="8B8B8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一些常见的两个数组可用方法</a:t>
            </a:r>
            <a:endParaRPr sz="32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55498" y="302768"/>
            <a:ext cx="239331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>
                <a:solidFill>
                  <a:srgbClr val="F47163"/>
                </a:solidFill>
              </a:rPr>
              <a:t>ndarray</a:t>
            </a:r>
            <a:r>
              <a:rPr sz="2800" dirty="0">
                <a:solidFill>
                  <a:srgbClr val="F47163"/>
                </a:solidFill>
              </a:rPr>
              <a:t>的运算</a:t>
            </a:r>
            <a:endParaRPr sz="2800"/>
          </a:p>
        </p:txBody>
      </p:sp>
      <p:sp>
        <p:nvSpPr>
          <p:cNvPr id="4" name="object 4"/>
          <p:cNvSpPr/>
          <p:nvPr/>
        </p:nvSpPr>
        <p:spPr>
          <a:xfrm>
            <a:off x="0" y="211836"/>
            <a:ext cx="476250" cy="661670"/>
          </a:xfrm>
          <a:custGeom>
            <a:avLst/>
            <a:gdLst/>
            <a:ahLst/>
            <a:cxnLst/>
            <a:rect l="l" t="t" r="r" b="b"/>
            <a:pathLst>
              <a:path w="476250" h="661669">
                <a:moveTo>
                  <a:pt x="0" y="661416"/>
                </a:moveTo>
                <a:lnTo>
                  <a:pt x="476250" y="661416"/>
                </a:lnTo>
                <a:lnTo>
                  <a:pt x="476250" y="0"/>
                </a:lnTo>
                <a:lnTo>
                  <a:pt x="0" y="0"/>
                </a:lnTo>
                <a:lnTo>
                  <a:pt x="0" y="661416"/>
                </a:lnTo>
                <a:close/>
              </a:path>
            </a:pathLst>
          </a:custGeom>
          <a:solidFill>
            <a:srgbClr val="F4716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17602" y="413258"/>
            <a:ext cx="240665" cy="2451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50" spc="-10" dirty="0">
                <a:solidFill>
                  <a:srgbClr val="FBFBFB"/>
                </a:solidFill>
                <a:latin typeface="微软雅黑" panose="020B0503020204020204" charset="-122"/>
                <a:cs typeface="微软雅黑" panose="020B0503020204020204" charset="-122"/>
              </a:rPr>
              <a:t>40</a:t>
            </a:r>
            <a:endParaRPr sz="1450">
              <a:latin typeface="微软雅黑" panose="020B0503020204020204" charset="-122"/>
              <a:cs typeface="微软雅黑" panose="020B0503020204020204" charset="-122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1003236" y="2541651"/>
          <a:ext cx="10167619" cy="42428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61210"/>
                <a:gridCol w="8106409"/>
              </a:tblGrid>
              <a:tr h="530351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sz="2850" b="1" spc="35" dirty="0">
                          <a:solidFill>
                            <a:srgbClr val="FFFFFF"/>
                          </a:solidFill>
                          <a:latin typeface="Microsoft JhengHei" panose="020B0604030504040204" charset="-120"/>
                          <a:cs typeface="Microsoft JhengHei" panose="020B0604030504040204" charset="-120"/>
                        </a:rPr>
                        <a:t>函数</a:t>
                      </a:r>
                      <a:endParaRPr sz="2850">
                        <a:latin typeface="Microsoft JhengHei" panose="020B0604030504040204" charset="-120"/>
                        <a:cs typeface="Microsoft JhengHei" panose="020B0604030504040204" charset="-120"/>
                      </a:endParaRPr>
                    </a:p>
                  </a:txBody>
                  <a:tcPr marL="0" marR="0" marT="609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84CAC5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sz="2850" b="1" spc="35" dirty="0">
                          <a:solidFill>
                            <a:srgbClr val="FFFFFF"/>
                          </a:solidFill>
                          <a:latin typeface="Microsoft JhengHei" panose="020B0604030504040204" charset="-120"/>
                          <a:cs typeface="Microsoft JhengHei" panose="020B0604030504040204" charset="-120"/>
                        </a:rPr>
                        <a:t>说明</a:t>
                      </a:r>
                      <a:endParaRPr sz="2850">
                        <a:latin typeface="Microsoft JhengHei" panose="020B0604030504040204" charset="-120"/>
                        <a:cs typeface="Microsoft JhengHei" panose="020B0604030504040204" charset="-120"/>
                      </a:endParaRPr>
                    </a:p>
                  </a:txBody>
                  <a:tcPr marL="0" marR="0" marT="609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84CAC5"/>
                    </a:solidFill>
                  </a:tcPr>
                </a:tc>
              </a:tr>
              <a:tr h="530351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sz="2850" spc="15" dirty="0">
                          <a:solidFill>
                            <a:srgbClr val="3E3E3E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add</a:t>
                      </a:r>
                      <a:endParaRPr sz="2850">
                        <a:latin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609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9EBEA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sz="2850" spc="30" dirty="0">
                          <a:solidFill>
                            <a:srgbClr val="3E3E3E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计算两个数</a:t>
                      </a:r>
                      <a:r>
                        <a:rPr sz="2850" spc="15" dirty="0">
                          <a:solidFill>
                            <a:srgbClr val="3E3E3E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组</a:t>
                      </a:r>
                      <a:r>
                        <a:rPr sz="2850" spc="30" dirty="0">
                          <a:solidFill>
                            <a:srgbClr val="3E3E3E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的和</a:t>
                      </a:r>
                      <a:endParaRPr sz="2850">
                        <a:latin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609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9EBEA"/>
                    </a:solidFill>
                  </a:tcPr>
                </a:tc>
              </a:tr>
              <a:tr h="530352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sz="2850" spc="15" dirty="0">
                          <a:solidFill>
                            <a:srgbClr val="3E3E3E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subtract</a:t>
                      </a:r>
                      <a:endParaRPr sz="2850">
                        <a:latin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609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CF6F5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sz="2850" spc="30" dirty="0">
                          <a:solidFill>
                            <a:srgbClr val="3E3E3E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从第一个数</a:t>
                      </a:r>
                      <a:r>
                        <a:rPr sz="2850" spc="15" dirty="0">
                          <a:solidFill>
                            <a:srgbClr val="3E3E3E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组</a:t>
                      </a:r>
                      <a:r>
                        <a:rPr sz="2850" spc="30" dirty="0">
                          <a:solidFill>
                            <a:srgbClr val="3E3E3E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减</a:t>
                      </a:r>
                      <a:r>
                        <a:rPr sz="2850" spc="15" dirty="0">
                          <a:solidFill>
                            <a:srgbClr val="3E3E3E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去</a:t>
                      </a:r>
                      <a:r>
                        <a:rPr sz="2850" spc="30" dirty="0">
                          <a:solidFill>
                            <a:srgbClr val="3E3E3E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第二</a:t>
                      </a:r>
                      <a:r>
                        <a:rPr sz="2850" spc="15" dirty="0">
                          <a:solidFill>
                            <a:srgbClr val="3E3E3E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个</a:t>
                      </a:r>
                      <a:r>
                        <a:rPr sz="2850" spc="30" dirty="0">
                          <a:solidFill>
                            <a:srgbClr val="3E3E3E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数组</a:t>
                      </a:r>
                      <a:endParaRPr sz="2850">
                        <a:latin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609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CF6F5"/>
                    </a:solidFill>
                  </a:tcPr>
                </a:tc>
              </a:tr>
              <a:tr h="530351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sz="2850" spc="15" dirty="0">
                          <a:solidFill>
                            <a:srgbClr val="3E3E3E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multiply</a:t>
                      </a:r>
                      <a:endParaRPr sz="2850">
                        <a:latin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609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9EBEA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sz="2850" spc="30" dirty="0">
                          <a:solidFill>
                            <a:srgbClr val="3E3E3E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计算两个数</a:t>
                      </a:r>
                      <a:r>
                        <a:rPr sz="2850" spc="15" dirty="0">
                          <a:solidFill>
                            <a:srgbClr val="3E3E3E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组</a:t>
                      </a:r>
                      <a:r>
                        <a:rPr sz="2850" spc="30" dirty="0">
                          <a:solidFill>
                            <a:srgbClr val="3E3E3E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元</a:t>
                      </a:r>
                      <a:r>
                        <a:rPr sz="2850" spc="15" dirty="0">
                          <a:solidFill>
                            <a:srgbClr val="3E3E3E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素</a:t>
                      </a:r>
                      <a:r>
                        <a:rPr sz="2850" spc="30" dirty="0">
                          <a:solidFill>
                            <a:srgbClr val="3E3E3E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的乘</a:t>
                      </a:r>
                      <a:r>
                        <a:rPr sz="2850" spc="15" dirty="0">
                          <a:solidFill>
                            <a:srgbClr val="3E3E3E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积</a:t>
                      </a:r>
                      <a:r>
                        <a:rPr sz="2850" spc="30" dirty="0">
                          <a:solidFill>
                            <a:srgbClr val="3E3E3E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（</a:t>
                      </a:r>
                      <a:r>
                        <a:rPr sz="2850" spc="15" dirty="0">
                          <a:solidFill>
                            <a:srgbClr val="3E3E3E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不</a:t>
                      </a:r>
                      <a:r>
                        <a:rPr sz="2850" spc="30" dirty="0">
                          <a:solidFill>
                            <a:srgbClr val="3E3E3E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是矩</a:t>
                      </a:r>
                      <a:r>
                        <a:rPr sz="2850" spc="15" dirty="0">
                          <a:solidFill>
                            <a:srgbClr val="3E3E3E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阵</a:t>
                      </a:r>
                      <a:r>
                        <a:rPr sz="2850" spc="30" dirty="0">
                          <a:solidFill>
                            <a:srgbClr val="3E3E3E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乘</a:t>
                      </a:r>
                      <a:r>
                        <a:rPr sz="2850" spc="15" dirty="0">
                          <a:solidFill>
                            <a:srgbClr val="3E3E3E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法</a:t>
                      </a:r>
                      <a:r>
                        <a:rPr sz="2850" spc="30" dirty="0">
                          <a:solidFill>
                            <a:srgbClr val="3E3E3E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）</a:t>
                      </a:r>
                      <a:endParaRPr sz="2850">
                        <a:latin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609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9EBEA"/>
                    </a:solidFill>
                  </a:tcPr>
                </a:tc>
              </a:tr>
              <a:tr h="530351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sz="2850" spc="15" dirty="0">
                          <a:solidFill>
                            <a:srgbClr val="3E3E3E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divide</a:t>
                      </a:r>
                      <a:endParaRPr sz="2850">
                        <a:latin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609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CF6F5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sz="2850" spc="30" dirty="0">
                          <a:solidFill>
                            <a:srgbClr val="3E3E3E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第一个数组</a:t>
                      </a:r>
                      <a:r>
                        <a:rPr sz="2850" spc="15" dirty="0">
                          <a:solidFill>
                            <a:srgbClr val="3E3E3E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元</a:t>
                      </a:r>
                      <a:r>
                        <a:rPr sz="2850" spc="30" dirty="0">
                          <a:solidFill>
                            <a:srgbClr val="3E3E3E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素</a:t>
                      </a:r>
                      <a:r>
                        <a:rPr sz="2850" spc="15" dirty="0">
                          <a:solidFill>
                            <a:srgbClr val="3E3E3E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除</a:t>
                      </a:r>
                      <a:r>
                        <a:rPr sz="2850" spc="30" dirty="0">
                          <a:solidFill>
                            <a:srgbClr val="3E3E3E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以第</a:t>
                      </a:r>
                      <a:r>
                        <a:rPr sz="2850" spc="15" dirty="0">
                          <a:solidFill>
                            <a:srgbClr val="3E3E3E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二</a:t>
                      </a:r>
                      <a:r>
                        <a:rPr sz="2850" spc="30" dirty="0">
                          <a:solidFill>
                            <a:srgbClr val="3E3E3E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个</a:t>
                      </a:r>
                      <a:r>
                        <a:rPr sz="2850" spc="15" dirty="0">
                          <a:solidFill>
                            <a:srgbClr val="3E3E3E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数</a:t>
                      </a:r>
                      <a:r>
                        <a:rPr sz="2850" spc="30" dirty="0">
                          <a:solidFill>
                            <a:srgbClr val="3E3E3E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组元素</a:t>
                      </a:r>
                      <a:endParaRPr sz="2850">
                        <a:latin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609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CF6F5"/>
                    </a:solidFill>
                  </a:tcPr>
                </a:tc>
              </a:tr>
              <a:tr h="530351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sz="2850" spc="15" dirty="0">
                          <a:solidFill>
                            <a:srgbClr val="3E3E3E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power</a:t>
                      </a:r>
                      <a:endParaRPr sz="2850">
                        <a:latin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609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9EBEA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sz="2850" spc="30" dirty="0">
                          <a:solidFill>
                            <a:srgbClr val="3E3E3E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第一个数组</a:t>
                      </a:r>
                      <a:r>
                        <a:rPr sz="2850" spc="15" dirty="0">
                          <a:solidFill>
                            <a:srgbClr val="3E3E3E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元</a:t>
                      </a:r>
                      <a:r>
                        <a:rPr sz="2850" spc="25" dirty="0">
                          <a:solidFill>
                            <a:srgbClr val="3E3E3E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素</a:t>
                      </a:r>
                      <a:r>
                        <a:rPr sz="2850" spc="20" dirty="0">
                          <a:solidFill>
                            <a:srgbClr val="3E3E3E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A，</a:t>
                      </a:r>
                      <a:r>
                        <a:rPr sz="2850" spc="15" dirty="0">
                          <a:solidFill>
                            <a:srgbClr val="3E3E3E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第</a:t>
                      </a:r>
                      <a:r>
                        <a:rPr sz="2850" spc="30" dirty="0">
                          <a:solidFill>
                            <a:srgbClr val="3E3E3E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二</a:t>
                      </a:r>
                      <a:r>
                        <a:rPr sz="2850" spc="15" dirty="0">
                          <a:solidFill>
                            <a:srgbClr val="3E3E3E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个</a:t>
                      </a:r>
                      <a:r>
                        <a:rPr sz="2850" spc="30" dirty="0">
                          <a:solidFill>
                            <a:srgbClr val="3E3E3E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数组</a:t>
                      </a:r>
                      <a:r>
                        <a:rPr sz="2850" spc="15" dirty="0">
                          <a:solidFill>
                            <a:srgbClr val="3E3E3E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元</a:t>
                      </a:r>
                      <a:r>
                        <a:rPr sz="2850" spc="20" dirty="0">
                          <a:solidFill>
                            <a:srgbClr val="3E3E3E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素</a:t>
                      </a:r>
                      <a:r>
                        <a:rPr sz="2850" spc="15" dirty="0">
                          <a:solidFill>
                            <a:srgbClr val="3E3E3E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B，</a:t>
                      </a:r>
                      <a:r>
                        <a:rPr sz="2850" spc="20" dirty="0">
                          <a:solidFill>
                            <a:srgbClr val="3E3E3E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计算</a:t>
                      </a:r>
                      <a:r>
                        <a:rPr sz="2850" spc="10" dirty="0">
                          <a:solidFill>
                            <a:srgbClr val="3E3E3E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A</a:t>
                      </a:r>
                      <a:r>
                        <a:rPr sz="2850" spc="15" baseline="25000" dirty="0">
                          <a:solidFill>
                            <a:srgbClr val="3E3E3E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B</a:t>
                      </a:r>
                      <a:endParaRPr sz="2850" baseline="25000">
                        <a:latin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609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9EBEA"/>
                    </a:solidFill>
                  </a:tcPr>
                </a:tc>
              </a:tr>
              <a:tr h="530351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485"/>
                        </a:spcBef>
                      </a:pPr>
                      <a:r>
                        <a:rPr sz="2850" spc="15" dirty="0">
                          <a:solidFill>
                            <a:srgbClr val="3E3E3E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fmax</a:t>
                      </a:r>
                      <a:endParaRPr sz="2850">
                        <a:latin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6159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CF6F5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485"/>
                        </a:spcBef>
                      </a:pPr>
                      <a:r>
                        <a:rPr sz="2850" spc="30" dirty="0">
                          <a:solidFill>
                            <a:srgbClr val="3E3E3E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计算两个元</a:t>
                      </a:r>
                      <a:r>
                        <a:rPr sz="2850" spc="15" dirty="0">
                          <a:solidFill>
                            <a:srgbClr val="3E3E3E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素</a:t>
                      </a:r>
                      <a:r>
                        <a:rPr sz="2850" spc="30" dirty="0">
                          <a:solidFill>
                            <a:srgbClr val="3E3E3E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各</a:t>
                      </a:r>
                      <a:r>
                        <a:rPr sz="2850" spc="15" dirty="0">
                          <a:solidFill>
                            <a:srgbClr val="3E3E3E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个</a:t>
                      </a:r>
                      <a:r>
                        <a:rPr sz="2850" spc="30" dirty="0">
                          <a:solidFill>
                            <a:srgbClr val="3E3E3E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位置</a:t>
                      </a:r>
                      <a:r>
                        <a:rPr sz="2850" spc="15" dirty="0">
                          <a:solidFill>
                            <a:srgbClr val="3E3E3E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上</a:t>
                      </a:r>
                      <a:r>
                        <a:rPr sz="2850" spc="30" dirty="0">
                          <a:solidFill>
                            <a:srgbClr val="3E3E3E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更</a:t>
                      </a:r>
                      <a:r>
                        <a:rPr sz="2850" spc="15" dirty="0">
                          <a:solidFill>
                            <a:srgbClr val="3E3E3E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大</a:t>
                      </a:r>
                      <a:r>
                        <a:rPr sz="2850" spc="30" dirty="0">
                          <a:solidFill>
                            <a:srgbClr val="3E3E3E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的那个</a:t>
                      </a:r>
                      <a:endParaRPr sz="2850">
                        <a:latin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6159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CF6F5"/>
                    </a:solidFill>
                  </a:tcPr>
                </a:tc>
              </a:tr>
              <a:tr h="530352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485"/>
                        </a:spcBef>
                      </a:pPr>
                      <a:r>
                        <a:rPr sz="2850" spc="15" dirty="0">
                          <a:solidFill>
                            <a:srgbClr val="3E3E3E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fmin</a:t>
                      </a:r>
                      <a:endParaRPr sz="2850">
                        <a:latin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6159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9EBEA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485"/>
                        </a:spcBef>
                      </a:pPr>
                      <a:r>
                        <a:rPr sz="2850" spc="30" dirty="0">
                          <a:solidFill>
                            <a:srgbClr val="3E3E3E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计算两个元</a:t>
                      </a:r>
                      <a:r>
                        <a:rPr sz="2850" spc="15" dirty="0">
                          <a:solidFill>
                            <a:srgbClr val="3E3E3E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素</a:t>
                      </a:r>
                      <a:r>
                        <a:rPr sz="2850" spc="30" dirty="0">
                          <a:solidFill>
                            <a:srgbClr val="3E3E3E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各</a:t>
                      </a:r>
                      <a:r>
                        <a:rPr sz="2850" spc="15" dirty="0">
                          <a:solidFill>
                            <a:srgbClr val="3E3E3E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个</a:t>
                      </a:r>
                      <a:r>
                        <a:rPr sz="2850" spc="30" dirty="0">
                          <a:solidFill>
                            <a:srgbClr val="3E3E3E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位置</a:t>
                      </a:r>
                      <a:r>
                        <a:rPr sz="2850" spc="15" dirty="0">
                          <a:solidFill>
                            <a:srgbClr val="3E3E3E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上</a:t>
                      </a:r>
                      <a:r>
                        <a:rPr sz="2850" spc="30" dirty="0">
                          <a:solidFill>
                            <a:srgbClr val="3E3E3E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更</a:t>
                      </a:r>
                      <a:r>
                        <a:rPr sz="2850" spc="15" dirty="0">
                          <a:solidFill>
                            <a:srgbClr val="3E3E3E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小</a:t>
                      </a:r>
                      <a:r>
                        <a:rPr sz="2850" spc="30" dirty="0">
                          <a:solidFill>
                            <a:srgbClr val="3E3E3E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的那个</a:t>
                      </a:r>
                      <a:endParaRPr sz="2850">
                        <a:latin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6159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9EBEA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88389" y="1719325"/>
            <a:ext cx="408686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5" dirty="0">
                <a:solidFill>
                  <a:srgbClr val="8B8B8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数学及统计方法：求和</a:t>
            </a:r>
            <a:endParaRPr sz="32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55498" y="302768"/>
            <a:ext cx="239331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>
                <a:solidFill>
                  <a:srgbClr val="F47163"/>
                </a:solidFill>
              </a:rPr>
              <a:t>ndarray</a:t>
            </a:r>
            <a:r>
              <a:rPr sz="2800" dirty="0">
                <a:solidFill>
                  <a:srgbClr val="F47163"/>
                </a:solidFill>
              </a:rPr>
              <a:t>的运算</a:t>
            </a:r>
            <a:endParaRPr sz="2800"/>
          </a:p>
        </p:txBody>
      </p:sp>
      <p:sp>
        <p:nvSpPr>
          <p:cNvPr id="4" name="object 4"/>
          <p:cNvSpPr/>
          <p:nvPr/>
        </p:nvSpPr>
        <p:spPr>
          <a:xfrm>
            <a:off x="0" y="211836"/>
            <a:ext cx="476250" cy="661670"/>
          </a:xfrm>
          <a:custGeom>
            <a:avLst/>
            <a:gdLst/>
            <a:ahLst/>
            <a:cxnLst/>
            <a:rect l="l" t="t" r="r" b="b"/>
            <a:pathLst>
              <a:path w="476250" h="661669">
                <a:moveTo>
                  <a:pt x="0" y="661416"/>
                </a:moveTo>
                <a:lnTo>
                  <a:pt x="476250" y="661416"/>
                </a:lnTo>
                <a:lnTo>
                  <a:pt x="476250" y="0"/>
                </a:lnTo>
                <a:lnTo>
                  <a:pt x="0" y="0"/>
                </a:lnTo>
                <a:lnTo>
                  <a:pt x="0" y="661416"/>
                </a:lnTo>
                <a:close/>
              </a:path>
            </a:pathLst>
          </a:custGeom>
          <a:solidFill>
            <a:srgbClr val="F4716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17602" y="413258"/>
            <a:ext cx="240665" cy="2451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50" spc="-10" dirty="0">
                <a:solidFill>
                  <a:srgbClr val="FBFBFB"/>
                </a:solidFill>
                <a:latin typeface="微软雅黑" panose="020B0503020204020204" charset="-122"/>
                <a:cs typeface="微软雅黑" panose="020B0503020204020204" charset="-122"/>
              </a:rPr>
              <a:t>41</a:t>
            </a:r>
            <a:endParaRPr sz="145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88389" y="5339588"/>
            <a:ext cx="2056130" cy="1000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3200" spc="-5" dirty="0">
                <a:solidFill>
                  <a:srgbClr val="8B8B8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输出结果：  </a:t>
            </a:r>
            <a:r>
              <a:rPr sz="3200" spc="-5" dirty="0">
                <a:solidFill>
                  <a:srgbClr val="F47163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45</a:t>
            </a:r>
            <a:endParaRPr sz="32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09650" y="2936747"/>
            <a:ext cx="6381750" cy="1552193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88389" y="1719325"/>
            <a:ext cx="489966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5" dirty="0">
                <a:solidFill>
                  <a:srgbClr val="8B8B8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数学及统计方法：求平均值</a:t>
            </a:r>
            <a:endParaRPr sz="32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55498" y="302768"/>
            <a:ext cx="239331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>
                <a:solidFill>
                  <a:srgbClr val="F47163"/>
                </a:solidFill>
              </a:rPr>
              <a:t>ndarray</a:t>
            </a:r>
            <a:r>
              <a:rPr sz="2800" dirty="0">
                <a:solidFill>
                  <a:srgbClr val="F47163"/>
                </a:solidFill>
              </a:rPr>
              <a:t>的运算</a:t>
            </a:r>
            <a:endParaRPr sz="2800"/>
          </a:p>
        </p:txBody>
      </p:sp>
      <p:sp>
        <p:nvSpPr>
          <p:cNvPr id="4" name="object 4"/>
          <p:cNvSpPr/>
          <p:nvPr/>
        </p:nvSpPr>
        <p:spPr>
          <a:xfrm>
            <a:off x="0" y="211836"/>
            <a:ext cx="476250" cy="661670"/>
          </a:xfrm>
          <a:custGeom>
            <a:avLst/>
            <a:gdLst/>
            <a:ahLst/>
            <a:cxnLst/>
            <a:rect l="l" t="t" r="r" b="b"/>
            <a:pathLst>
              <a:path w="476250" h="661669">
                <a:moveTo>
                  <a:pt x="0" y="661416"/>
                </a:moveTo>
                <a:lnTo>
                  <a:pt x="476250" y="661416"/>
                </a:lnTo>
                <a:lnTo>
                  <a:pt x="476250" y="0"/>
                </a:lnTo>
                <a:lnTo>
                  <a:pt x="0" y="0"/>
                </a:lnTo>
                <a:lnTo>
                  <a:pt x="0" y="661416"/>
                </a:lnTo>
                <a:close/>
              </a:path>
            </a:pathLst>
          </a:custGeom>
          <a:solidFill>
            <a:srgbClr val="F4716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17602" y="413258"/>
            <a:ext cx="240665" cy="2451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50" spc="-10" dirty="0">
                <a:solidFill>
                  <a:srgbClr val="FBFBFB"/>
                </a:solidFill>
                <a:latin typeface="微软雅黑" panose="020B0503020204020204" charset="-122"/>
                <a:cs typeface="微软雅黑" panose="020B0503020204020204" charset="-122"/>
              </a:rPr>
              <a:t>42</a:t>
            </a:r>
            <a:endParaRPr sz="145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88389" y="5339588"/>
            <a:ext cx="2056130" cy="1000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3200" spc="-5" dirty="0">
                <a:solidFill>
                  <a:srgbClr val="8B8B8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输出结果：  </a:t>
            </a:r>
            <a:r>
              <a:rPr sz="3200" spc="-5" dirty="0">
                <a:solidFill>
                  <a:srgbClr val="F47163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4.5</a:t>
            </a:r>
            <a:endParaRPr sz="32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09650" y="3051809"/>
            <a:ext cx="6324600" cy="144780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88389" y="1719325"/>
            <a:ext cx="489966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5" dirty="0">
                <a:solidFill>
                  <a:srgbClr val="8B8B8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数学及统计方法：求标准差</a:t>
            </a:r>
            <a:endParaRPr sz="3200" dirty="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55498" y="302768"/>
            <a:ext cx="239331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>
                <a:solidFill>
                  <a:srgbClr val="F47163"/>
                </a:solidFill>
              </a:rPr>
              <a:t>ndarray</a:t>
            </a:r>
            <a:r>
              <a:rPr sz="2800" dirty="0">
                <a:solidFill>
                  <a:srgbClr val="F47163"/>
                </a:solidFill>
              </a:rPr>
              <a:t>的运算</a:t>
            </a:r>
            <a:endParaRPr sz="2800"/>
          </a:p>
        </p:txBody>
      </p:sp>
      <p:sp>
        <p:nvSpPr>
          <p:cNvPr id="4" name="object 4"/>
          <p:cNvSpPr/>
          <p:nvPr/>
        </p:nvSpPr>
        <p:spPr>
          <a:xfrm>
            <a:off x="0" y="211836"/>
            <a:ext cx="476250" cy="661670"/>
          </a:xfrm>
          <a:custGeom>
            <a:avLst/>
            <a:gdLst/>
            <a:ahLst/>
            <a:cxnLst/>
            <a:rect l="l" t="t" r="r" b="b"/>
            <a:pathLst>
              <a:path w="476250" h="661669">
                <a:moveTo>
                  <a:pt x="0" y="661416"/>
                </a:moveTo>
                <a:lnTo>
                  <a:pt x="476250" y="661416"/>
                </a:lnTo>
                <a:lnTo>
                  <a:pt x="476250" y="0"/>
                </a:lnTo>
                <a:lnTo>
                  <a:pt x="0" y="0"/>
                </a:lnTo>
                <a:lnTo>
                  <a:pt x="0" y="661416"/>
                </a:lnTo>
                <a:close/>
              </a:path>
            </a:pathLst>
          </a:custGeom>
          <a:solidFill>
            <a:srgbClr val="F4716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17602" y="413258"/>
            <a:ext cx="240665" cy="2451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50" spc="-10" dirty="0">
                <a:solidFill>
                  <a:srgbClr val="FBFBFB"/>
                </a:solidFill>
                <a:latin typeface="微软雅黑" panose="020B0503020204020204" charset="-122"/>
                <a:cs typeface="微软雅黑" panose="020B0503020204020204" charset="-122"/>
              </a:rPr>
              <a:t>43</a:t>
            </a:r>
            <a:endParaRPr sz="145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88389" y="5339588"/>
            <a:ext cx="3686175" cy="1000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3200" spc="-5" dirty="0">
                <a:solidFill>
                  <a:srgbClr val="8B8B8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输 出 结 果 ：  </a:t>
            </a:r>
            <a:r>
              <a:rPr sz="3200" spc="-5" dirty="0">
                <a:solidFill>
                  <a:srgbClr val="F47163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2.8722813232690143</a:t>
            </a:r>
            <a:endParaRPr sz="32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09650" y="3018282"/>
            <a:ext cx="6371844" cy="1514855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88389" y="1719325"/>
            <a:ext cx="368109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5" dirty="0">
                <a:solidFill>
                  <a:srgbClr val="8B8B8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一些常用的统计方法</a:t>
            </a:r>
            <a:endParaRPr sz="32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55498" y="302768"/>
            <a:ext cx="239331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>
                <a:solidFill>
                  <a:srgbClr val="F47163"/>
                </a:solidFill>
              </a:rPr>
              <a:t>ndarray</a:t>
            </a:r>
            <a:r>
              <a:rPr sz="2800" dirty="0">
                <a:solidFill>
                  <a:srgbClr val="F47163"/>
                </a:solidFill>
              </a:rPr>
              <a:t>的运算</a:t>
            </a:r>
            <a:endParaRPr sz="2800"/>
          </a:p>
        </p:txBody>
      </p:sp>
      <p:sp>
        <p:nvSpPr>
          <p:cNvPr id="4" name="object 4"/>
          <p:cNvSpPr/>
          <p:nvPr/>
        </p:nvSpPr>
        <p:spPr>
          <a:xfrm>
            <a:off x="0" y="211836"/>
            <a:ext cx="476250" cy="661670"/>
          </a:xfrm>
          <a:custGeom>
            <a:avLst/>
            <a:gdLst/>
            <a:ahLst/>
            <a:cxnLst/>
            <a:rect l="l" t="t" r="r" b="b"/>
            <a:pathLst>
              <a:path w="476250" h="661669">
                <a:moveTo>
                  <a:pt x="0" y="661416"/>
                </a:moveTo>
                <a:lnTo>
                  <a:pt x="476250" y="661416"/>
                </a:lnTo>
                <a:lnTo>
                  <a:pt x="476250" y="0"/>
                </a:lnTo>
                <a:lnTo>
                  <a:pt x="0" y="0"/>
                </a:lnTo>
                <a:lnTo>
                  <a:pt x="0" y="661416"/>
                </a:lnTo>
                <a:close/>
              </a:path>
            </a:pathLst>
          </a:custGeom>
          <a:solidFill>
            <a:srgbClr val="F4716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17602" y="413258"/>
            <a:ext cx="240665" cy="2451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50" spc="-10" dirty="0">
                <a:solidFill>
                  <a:srgbClr val="FBFBFB"/>
                </a:solidFill>
                <a:latin typeface="微软雅黑" panose="020B0503020204020204" charset="-122"/>
                <a:cs typeface="微软雅黑" panose="020B0503020204020204" charset="-122"/>
              </a:rPr>
              <a:t>44</a:t>
            </a:r>
            <a:endParaRPr sz="1450">
              <a:latin typeface="微软雅黑" panose="020B0503020204020204" charset="-122"/>
              <a:cs typeface="微软雅黑" panose="020B0503020204020204" charset="-122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1003236" y="2541651"/>
          <a:ext cx="10950574" cy="318210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98165"/>
                <a:gridCol w="7852409"/>
              </a:tblGrid>
              <a:tr h="530351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sz="2850" b="1" spc="35" dirty="0">
                          <a:solidFill>
                            <a:srgbClr val="FFFFFF"/>
                          </a:solidFill>
                          <a:latin typeface="Microsoft JhengHei" panose="020B0604030504040204" charset="-120"/>
                          <a:cs typeface="Microsoft JhengHei" panose="020B0604030504040204" charset="-120"/>
                        </a:rPr>
                        <a:t>函数</a:t>
                      </a:r>
                      <a:endParaRPr sz="2850">
                        <a:latin typeface="Microsoft JhengHei" panose="020B0604030504040204" charset="-120"/>
                        <a:cs typeface="Microsoft JhengHei" panose="020B0604030504040204" charset="-120"/>
                      </a:endParaRPr>
                    </a:p>
                  </a:txBody>
                  <a:tcPr marL="0" marR="0" marT="609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84CAC5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sz="2850" b="1" spc="35" dirty="0">
                          <a:solidFill>
                            <a:srgbClr val="FFFFFF"/>
                          </a:solidFill>
                          <a:latin typeface="Microsoft JhengHei" panose="020B0604030504040204" charset="-120"/>
                          <a:cs typeface="Microsoft JhengHei" panose="020B0604030504040204" charset="-120"/>
                        </a:rPr>
                        <a:t>说明</a:t>
                      </a:r>
                      <a:endParaRPr sz="2850">
                        <a:latin typeface="Microsoft JhengHei" panose="020B0604030504040204" charset="-120"/>
                        <a:cs typeface="Microsoft JhengHei" panose="020B0604030504040204" charset="-120"/>
                      </a:endParaRPr>
                    </a:p>
                  </a:txBody>
                  <a:tcPr marL="0" marR="0" marT="609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84CAC5"/>
                    </a:solidFill>
                  </a:tcPr>
                </a:tc>
              </a:tr>
              <a:tr h="530351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sz="2850" spc="15" dirty="0">
                          <a:solidFill>
                            <a:srgbClr val="3E3E3E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sum</a:t>
                      </a:r>
                      <a:endParaRPr sz="2850">
                        <a:latin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609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9EBEA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sz="2850" spc="30" dirty="0">
                          <a:solidFill>
                            <a:srgbClr val="3E3E3E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计算数组所</a:t>
                      </a:r>
                      <a:r>
                        <a:rPr sz="2850" spc="15" dirty="0">
                          <a:solidFill>
                            <a:srgbClr val="3E3E3E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有</a:t>
                      </a:r>
                      <a:r>
                        <a:rPr sz="2850" spc="30" dirty="0">
                          <a:solidFill>
                            <a:srgbClr val="3E3E3E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元</a:t>
                      </a:r>
                      <a:r>
                        <a:rPr sz="2850" spc="15" dirty="0">
                          <a:solidFill>
                            <a:srgbClr val="3E3E3E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素</a:t>
                      </a:r>
                      <a:r>
                        <a:rPr sz="2850" spc="30" dirty="0">
                          <a:solidFill>
                            <a:srgbClr val="3E3E3E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的和</a:t>
                      </a:r>
                      <a:endParaRPr sz="2850">
                        <a:latin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609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9EBEA"/>
                    </a:solidFill>
                  </a:tcPr>
                </a:tc>
              </a:tr>
              <a:tr h="530352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sz="2850" spc="15" dirty="0">
                          <a:solidFill>
                            <a:srgbClr val="3E3E3E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mean</a:t>
                      </a:r>
                      <a:endParaRPr sz="2850">
                        <a:latin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609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CF6F5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sz="2850" spc="30" dirty="0">
                          <a:solidFill>
                            <a:srgbClr val="3E3E3E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计算数组所</a:t>
                      </a:r>
                      <a:r>
                        <a:rPr sz="2850" spc="15" dirty="0">
                          <a:solidFill>
                            <a:srgbClr val="3E3E3E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有</a:t>
                      </a:r>
                      <a:r>
                        <a:rPr sz="2850" spc="30" dirty="0">
                          <a:solidFill>
                            <a:srgbClr val="3E3E3E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元</a:t>
                      </a:r>
                      <a:r>
                        <a:rPr sz="2850" spc="15" dirty="0">
                          <a:solidFill>
                            <a:srgbClr val="3E3E3E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素</a:t>
                      </a:r>
                      <a:r>
                        <a:rPr sz="2850" spc="30" dirty="0">
                          <a:solidFill>
                            <a:srgbClr val="3E3E3E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的平</a:t>
                      </a:r>
                      <a:r>
                        <a:rPr sz="2850" spc="15" dirty="0">
                          <a:solidFill>
                            <a:srgbClr val="3E3E3E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均</a:t>
                      </a:r>
                      <a:r>
                        <a:rPr sz="2850" spc="30" dirty="0">
                          <a:solidFill>
                            <a:srgbClr val="3E3E3E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值</a:t>
                      </a:r>
                      <a:endParaRPr sz="2850">
                        <a:latin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609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CF6F5"/>
                    </a:solidFill>
                  </a:tcPr>
                </a:tc>
              </a:tr>
              <a:tr h="530351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sz="2850" spc="15" dirty="0">
                          <a:solidFill>
                            <a:srgbClr val="3E3E3E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std</a:t>
                      </a:r>
                      <a:endParaRPr sz="2850">
                        <a:latin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609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9EBEA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sz="2850" spc="30" dirty="0">
                          <a:solidFill>
                            <a:srgbClr val="3E3E3E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计算数组所</a:t>
                      </a:r>
                      <a:r>
                        <a:rPr sz="2850" spc="15" dirty="0">
                          <a:solidFill>
                            <a:srgbClr val="3E3E3E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有</a:t>
                      </a:r>
                      <a:r>
                        <a:rPr sz="2850" spc="30" dirty="0">
                          <a:solidFill>
                            <a:srgbClr val="3E3E3E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元</a:t>
                      </a:r>
                      <a:r>
                        <a:rPr sz="2850" spc="15" dirty="0">
                          <a:solidFill>
                            <a:srgbClr val="3E3E3E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素</a:t>
                      </a:r>
                      <a:r>
                        <a:rPr sz="2850" spc="30" dirty="0">
                          <a:solidFill>
                            <a:srgbClr val="3E3E3E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的标</a:t>
                      </a:r>
                      <a:r>
                        <a:rPr sz="2850" spc="15" dirty="0">
                          <a:solidFill>
                            <a:srgbClr val="3E3E3E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准</a:t>
                      </a:r>
                      <a:r>
                        <a:rPr sz="2850" spc="30" dirty="0">
                          <a:solidFill>
                            <a:srgbClr val="3E3E3E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差</a:t>
                      </a:r>
                      <a:endParaRPr sz="2850">
                        <a:latin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609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9EBEA"/>
                    </a:solidFill>
                  </a:tcPr>
                </a:tc>
              </a:tr>
              <a:tr h="530351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sz="2850" spc="15" dirty="0">
                          <a:solidFill>
                            <a:srgbClr val="3E3E3E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min,</a:t>
                      </a:r>
                      <a:r>
                        <a:rPr sz="2850" spc="-15" dirty="0">
                          <a:solidFill>
                            <a:srgbClr val="3E3E3E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r>
                        <a:rPr sz="2850" spc="15" dirty="0">
                          <a:solidFill>
                            <a:srgbClr val="3E3E3E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max</a:t>
                      </a:r>
                      <a:endParaRPr sz="2850">
                        <a:latin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609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CF6F5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sz="2850" spc="30" dirty="0">
                          <a:solidFill>
                            <a:srgbClr val="3E3E3E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计算数组所</a:t>
                      </a:r>
                      <a:r>
                        <a:rPr sz="2850" spc="15" dirty="0">
                          <a:solidFill>
                            <a:srgbClr val="3E3E3E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有</a:t>
                      </a:r>
                      <a:r>
                        <a:rPr sz="2850" spc="30" dirty="0">
                          <a:solidFill>
                            <a:srgbClr val="3E3E3E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元</a:t>
                      </a:r>
                      <a:r>
                        <a:rPr sz="2850" spc="15" dirty="0">
                          <a:solidFill>
                            <a:srgbClr val="3E3E3E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素</a:t>
                      </a:r>
                      <a:r>
                        <a:rPr sz="2850" spc="30" dirty="0">
                          <a:solidFill>
                            <a:srgbClr val="3E3E3E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中的</a:t>
                      </a:r>
                      <a:r>
                        <a:rPr sz="2850" spc="15" dirty="0">
                          <a:solidFill>
                            <a:srgbClr val="3E3E3E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最</a:t>
                      </a:r>
                      <a:r>
                        <a:rPr sz="2850" spc="30" dirty="0">
                          <a:solidFill>
                            <a:srgbClr val="3E3E3E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小</a:t>
                      </a:r>
                      <a:r>
                        <a:rPr sz="2850" spc="15" dirty="0">
                          <a:solidFill>
                            <a:srgbClr val="3E3E3E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或</a:t>
                      </a:r>
                      <a:r>
                        <a:rPr sz="2850" spc="30" dirty="0">
                          <a:solidFill>
                            <a:srgbClr val="3E3E3E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最大值</a:t>
                      </a:r>
                      <a:endParaRPr sz="2850">
                        <a:latin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609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CF6F5"/>
                    </a:solidFill>
                  </a:tcPr>
                </a:tc>
              </a:tr>
              <a:tr h="530351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sz="2850" spc="15" dirty="0">
                          <a:solidFill>
                            <a:srgbClr val="3E3E3E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argmin,</a:t>
                      </a:r>
                      <a:r>
                        <a:rPr sz="2850" spc="-35" dirty="0">
                          <a:solidFill>
                            <a:srgbClr val="3E3E3E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r>
                        <a:rPr sz="2850" spc="15" dirty="0">
                          <a:solidFill>
                            <a:srgbClr val="3E3E3E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argmax</a:t>
                      </a:r>
                      <a:endParaRPr sz="2850">
                        <a:latin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609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9EBEA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sz="2850" spc="30" dirty="0">
                          <a:solidFill>
                            <a:srgbClr val="3E3E3E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计算数组所</a:t>
                      </a:r>
                      <a:r>
                        <a:rPr sz="2850" spc="15" dirty="0">
                          <a:solidFill>
                            <a:srgbClr val="3E3E3E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有</a:t>
                      </a:r>
                      <a:r>
                        <a:rPr sz="2850" spc="30" dirty="0">
                          <a:solidFill>
                            <a:srgbClr val="3E3E3E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元</a:t>
                      </a:r>
                      <a:r>
                        <a:rPr sz="2850" spc="15" dirty="0">
                          <a:solidFill>
                            <a:srgbClr val="3E3E3E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素</a:t>
                      </a:r>
                      <a:r>
                        <a:rPr sz="2850" spc="30" dirty="0">
                          <a:solidFill>
                            <a:srgbClr val="3E3E3E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中</a:t>
                      </a:r>
                      <a:r>
                        <a:rPr sz="2850" spc="15" dirty="0">
                          <a:solidFill>
                            <a:srgbClr val="3E3E3E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的</a:t>
                      </a:r>
                      <a:r>
                        <a:rPr sz="2850" spc="30" dirty="0">
                          <a:solidFill>
                            <a:srgbClr val="3E3E3E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最</a:t>
                      </a:r>
                      <a:r>
                        <a:rPr sz="2850" spc="15" dirty="0">
                          <a:solidFill>
                            <a:srgbClr val="3E3E3E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小</a:t>
                      </a:r>
                      <a:r>
                        <a:rPr sz="2850" spc="30" dirty="0">
                          <a:solidFill>
                            <a:srgbClr val="3E3E3E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或</a:t>
                      </a:r>
                      <a:r>
                        <a:rPr sz="2850" spc="15" dirty="0">
                          <a:solidFill>
                            <a:srgbClr val="3E3E3E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最</a:t>
                      </a:r>
                      <a:r>
                        <a:rPr sz="2850" spc="30" dirty="0">
                          <a:solidFill>
                            <a:srgbClr val="3E3E3E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大</a:t>
                      </a:r>
                      <a:r>
                        <a:rPr sz="2850" spc="15" dirty="0">
                          <a:solidFill>
                            <a:srgbClr val="3E3E3E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值</a:t>
                      </a:r>
                      <a:r>
                        <a:rPr sz="2850" spc="30" dirty="0">
                          <a:solidFill>
                            <a:srgbClr val="3E3E3E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对</a:t>
                      </a:r>
                      <a:r>
                        <a:rPr sz="2850" spc="15" dirty="0">
                          <a:solidFill>
                            <a:srgbClr val="3E3E3E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应</a:t>
                      </a:r>
                      <a:r>
                        <a:rPr sz="2850" spc="30" dirty="0">
                          <a:solidFill>
                            <a:srgbClr val="3E3E3E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的</a:t>
                      </a:r>
                      <a:r>
                        <a:rPr sz="2850" spc="15" dirty="0">
                          <a:solidFill>
                            <a:srgbClr val="3E3E3E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位</a:t>
                      </a:r>
                      <a:r>
                        <a:rPr sz="2850" spc="30" dirty="0">
                          <a:solidFill>
                            <a:srgbClr val="3E3E3E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置</a:t>
                      </a:r>
                      <a:endParaRPr sz="2850">
                        <a:latin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609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9EBEA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88389" y="1719325"/>
            <a:ext cx="205613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5" dirty="0">
                <a:solidFill>
                  <a:srgbClr val="8B8B8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数组的排序</a:t>
            </a:r>
            <a:endParaRPr sz="32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55498" y="302768"/>
            <a:ext cx="239331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>
                <a:solidFill>
                  <a:srgbClr val="F47163"/>
                </a:solidFill>
              </a:rPr>
              <a:t>ndarray</a:t>
            </a:r>
            <a:r>
              <a:rPr sz="2800" dirty="0">
                <a:solidFill>
                  <a:srgbClr val="F47163"/>
                </a:solidFill>
              </a:rPr>
              <a:t>的运算</a:t>
            </a:r>
            <a:endParaRPr sz="2800"/>
          </a:p>
        </p:txBody>
      </p:sp>
      <p:sp>
        <p:nvSpPr>
          <p:cNvPr id="4" name="object 4"/>
          <p:cNvSpPr/>
          <p:nvPr/>
        </p:nvSpPr>
        <p:spPr>
          <a:xfrm>
            <a:off x="0" y="211836"/>
            <a:ext cx="476250" cy="661670"/>
          </a:xfrm>
          <a:custGeom>
            <a:avLst/>
            <a:gdLst/>
            <a:ahLst/>
            <a:cxnLst/>
            <a:rect l="l" t="t" r="r" b="b"/>
            <a:pathLst>
              <a:path w="476250" h="661669">
                <a:moveTo>
                  <a:pt x="0" y="661416"/>
                </a:moveTo>
                <a:lnTo>
                  <a:pt x="476250" y="661416"/>
                </a:lnTo>
                <a:lnTo>
                  <a:pt x="476250" y="0"/>
                </a:lnTo>
                <a:lnTo>
                  <a:pt x="0" y="0"/>
                </a:lnTo>
                <a:lnTo>
                  <a:pt x="0" y="661416"/>
                </a:lnTo>
                <a:close/>
              </a:path>
            </a:pathLst>
          </a:custGeom>
          <a:solidFill>
            <a:srgbClr val="F4716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17602" y="413258"/>
            <a:ext cx="240665" cy="2451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50" spc="-10" dirty="0">
                <a:solidFill>
                  <a:srgbClr val="FBFBFB"/>
                </a:solidFill>
                <a:latin typeface="微软雅黑" panose="020B0503020204020204" charset="-122"/>
                <a:cs typeface="微软雅黑" panose="020B0503020204020204" charset="-122"/>
              </a:rPr>
              <a:t>45</a:t>
            </a:r>
            <a:endParaRPr sz="145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88389" y="5339588"/>
            <a:ext cx="3885565" cy="1000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5" dirty="0">
                <a:solidFill>
                  <a:srgbClr val="8B8B8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输出结果：</a:t>
            </a:r>
            <a:endParaRPr sz="32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12700">
              <a:lnSpc>
                <a:spcPct val="100000"/>
              </a:lnSpc>
            </a:pPr>
            <a:r>
              <a:rPr sz="3200" spc="-5" dirty="0">
                <a:solidFill>
                  <a:srgbClr val="F47163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[1 2 3 </a:t>
            </a:r>
            <a:r>
              <a:rPr sz="3200" dirty="0">
                <a:solidFill>
                  <a:srgbClr val="F47163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4 </a:t>
            </a:r>
            <a:r>
              <a:rPr sz="3200" spc="-5" dirty="0">
                <a:solidFill>
                  <a:srgbClr val="F47163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5 6 7 8</a:t>
            </a:r>
            <a:r>
              <a:rPr sz="3200" spc="-35" dirty="0">
                <a:solidFill>
                  <a:srgbClr val="F47163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3200" spc="-5" dirty="0">
                <a:solidFill>
                  <a:srgbClr val="F47163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9]</a:t>
            </a:r>
            <a:endParaRPr sz="32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09650" y="2618232"/>
            <a:ext cx="11791950" cy="2314955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88389" y="1719325"/>
            <a:ext cx="226060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5" dirty="0">
                <a:solidFill>
                  <a:srgbClr val="8B8B8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读取txt文件</a:t>
            </a:r>
            <a:endParaRPr sz="32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55498" y="302768"/>
            <a:ext cx="239331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>
                <a:solidFill>
                  <a:srgbClr val="F47163"/>
                </a:solidFill>
                <a:latin typeface="微软雅黑" panose="020B0503020204020204" charset="-122"/>
                <a:cs typeface="微软雅黑" panose="020B0503020204020204" charset="-122"/>
              </a:rPr>
              <a:t>ndarray</a:t>
            </a:r>
            <a:r>
              <a:rPr sz="2800" dirty="0">
                <a:solidFill>
                  <a:srgbClr val="F47163"/>
                </a:solidFill>
                <a:latin typeface="微软雅黑" panose="020B0503020204020204" charset="-122"/>
                <a:cs typeface="微软雅黑" panose="020B0503020204020204" charset="-122"/>
              </a:rPr>
              <a:t>的存取</a:t>
            </a:r>
            <a:endParaRPr sz="28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211836"/>
            <a:ext cx="476250" cy="661670"/>
          </a:xfrm>
          <a:custGeom>
            <a:avLst/>
            <a:gdLst/>
            <a:ahLst/>
            <a:cxnLst/>
            <a:rect l="l" t="t" r="r" b="b"/>
            <a:pathLst>
              <a:path w="476250" h="661669">
                <a:moveTo>
                  <a:pt x="0" y="661416"/>
                </a:moveTo>
                <a:lnTo>
                  <a:pt x="476250" y="661416"/>
                </a:lnTo>
                <a:lnTo>
                  <a:pt x="476250" y="0"/>
                </a:lnTo>
                <a:lnTo>
                  <a:pt x="0" y="0"/>
                </a:lnTo>
                <a:lnTo>
                  <a:pt x="0" y="661416"/>
                </a:lnTo>
                <a:close/>
              </a:path>
            </a:pathLst>
          </a:custGeom>
          <a:solidFill>
            <a:srgbClr val="F4716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17602" y="413258"/>
            <a:ext cx="240665" cy="2451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50" spc="-10" dirty="0">
                <a:solidFill>
                  <a:srgbClr val="FBFBFB"/>
                </a:solidFill>
                <a:latin typeface="微软雅黑" panose="020B0503020204020204" charset="-122"/>
                <a:cs typeface="微软雅黑" panose="020B0503020204020204" charset="-122"/>
              </a:rPr>
              <a:t>46</a:t>
            </a:r>
            <a:endParaRPr sz="145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88389" y="4768850"/>
            <a:ext cx="4699000" cy="1976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5" dirty="0">
                <a:solidFill>
                  <a:srgbClr val="8B8B8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输出结果：</a:t>
            </a:r>
            <a:endParaRPr sz="32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12700">
              <a:lnSpc>
                <a:spcPct val="100000"/>
              </a:lnSpc>
            </a:pPr>
            <a:r>
              <a:rPr sz="3200" spc="-5" dirty="0">
                <a:solidFill>
                  <a:srgbClr val="F47163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[[ 1.  </a:t>
            </a:r>
            <a:r>
              <a:rPr sz="3200" dirty="0">
                <a:solidFill>
                  <a:srgbClr val="F47163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2.  </a:t>
            </a:r>
            <a:r>
              <a:rPr sz="3200" spc="-5" dirty="0">
                <a:solidFill>
                  <a:srgbClr val="F47163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3.  4.</a:t>
            </a:r>
            <a:r>
              <a:rPr sz="3200" spc="1550" dirty="0">
                <a:solidFill>
                  <a:srgbClr val="F47163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3200" dirty="0">
                <a:solidFill>
                  <a:srgbClr val="F47163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5.]</a:t>
            </a:r>
            <a:endParaRPr sz="32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215900">
              <a:lnSpc>
                <a:spcPct val="100000"/>
              </a:lnSpc>
            </a:pPr>
            <a:r>
              <a:rPr sz="3200" dirty="0">
                <a:solidFill>
                  <a:srgbClr val="F47163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[ 6.  7.  8.  9.</a:t>
            </a:r>
            <a:r>
              <a:rPr sz="3200" spc="-100" dirty="0">
                <a:solidFill>
                  <a:srgbClr val="F47163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3200" dirty="0">
                <a:solidFill>
                  <a:srgbClr val="F47163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10.]</a:t>
            </a:r>
            <a:endParaRPr sz="32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215900">
              <a:lnSpc>
                <a:spcPct val="100000"/>
              </a:lnSpc>
              <a:spcBef>
                <a:spcPts val="5"/>
              </a:spcBef>
            </a:pPr>
            <a:r>
              <a:rPr sz="3200" dirty="0">
                <a:solidFill>
                  <a:srgbClr val="F47163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[11. </a:t>
            </a:r>
            <a:r>
              <a:rPr sz="3200" spc="-5" dirty="0">
                <a:solidFill>
                  <a:srgbClr val="F47163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12. 13. 14.</a:t>
            </a:r>
            <a:r>
              <a:rPr sz="3200" spc="-60" dirty="0">
                <a:solidFill>
                  <a:srgbClr val="F47163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3200" dirty="0">
                <a:solidFill>
                  <a:srgbClr val="F47163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15.]]</a:t>
            </a:r>
            <a:endParaRPr sz="32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09650" y="2842259"/>
            <a:ext cx="12668250" cy="129540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88389" y="1719325"/>
            <a:ext cx="551180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5" dirty="0">
                <a:solidFill>
                  <a:srgbClr val="8B8B8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数组.astype(要转换成的类型)</a:t>
            </a:r>
            <a:endParaRPr sz="32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55498" y="302768"/>
            <a:ext cx="310515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>
                <a:solidFill>
                  <a:srgbClr val="F47163"/>
                </a:solidFill>
                <a:latin typeface="微软雅黑" panose="020B0503020204020204" charset="-122"/>
                <a:cs typeface="微软雅黑" panose="020B0503020204020204" charset="-122"/>
              </a:rPr>
              <a:t>ndarray</a:t>
            </a:r>
            <a:r>
              <a:rPr sz="2800" dirty="0">
                <a:solidFill>
                  <a:srgbClr val="F47163"/>
                </a:solidFill>
                <a:latin typeface="微软雅黑" panose="020B0503020204020204" charset="-122"/>
                <a:cs typeface="微软雅黑" panose="020B0503020204020204" charset="-122"/>
              </a:rPr>
              <a:t>的类型转换</a:t>
            </a:r>
            <a:endParaRPr sz="28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211836"/>
            <a:ext cx="476250" cy="661670"/>
          </a:xfrm>
          <a:custGeom>
            <a:avLst/>
            <a:gdLst/>
            <a:ahLst/>
            <a:cxnLst/>
            <a:rect l="l" t="t" r="r" b="b"/>
            <a:pathLst>
              <a:path w="476250" h="661669">
                <a:moveTo>
                  <a:pt x="0" y="661416"/>
                </a:moveTo>
                <a:lnTo>
                  <a:pt x="476250" y="661416"/>
                </a:lnTo>
                <a:lnTo>
                  <a:pt x="476250" y="0"/>
                </a:lnTo>
                <a:lnTo>
                  <a:pt x="0" y="0"/>
                </a:lnTo>
                <a:lnTo>
                  <a:pt x="0" y="661416"/>
                </a:lnTo>
                <a:close/>
              </a:path>
            </a:pathLst>
          </a:custGeom>
          <a:solidFill>
            <a:srgbClr val="F4716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17602" y="413258"/>
            <a:ext cx="240665" cy="2451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50" spc="-10" dirty="0">
                <a:solidFill>
                  <a:srgbClr val="FBFBFB"/>
                </a:solidFill>
                <a:latin typeface="微软雅黑" panose="020B0503020204020204" charset="-122"/>
                <a:cs typeface="微软雅黑" panose="020B0503020204020204" charset="-122"/>
              </a:rPr>
              <a:t>47</a:t>
            </a:r>
            <a:endParaRPr sz="145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88389" y="4768850"/>
            <a:ext cx="3682365" cy="19818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5" dirty="0">
                <a:solidFill>
                  <a:srgbClr val="8B8B8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输出结果：</a:t>
            </a:r>
            <a:endParaRPr sz="32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215900" marR="5080" indent="-203835">
              <a:lnSpc>
                <a:spcPct val="100000"/>
              </a:lnSpc>
            </a:pPr>
            <a:r>
              <a:rPr sz="3200" spc="-5" dirty="0">
                <a:solidFill>
                  <a:srgbClr val="F47163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[[ 1 2 </a:t>
            </a:r>
            <a:r>
              <a:rPr sz="3200" dirty="0">
                <a:solidFill>
                  <a:srgbClr val="F47163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3 </a:t>
            </a:r>
            <a:r>
              <a:rPr sz="3200" spc="-5" dirty="0">
                <a:solidFill>
                  <a:srgbClr val="F47163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4 5]  </a:t>
            </a:r>
            <a:endParaRPr sz="3200" spc="-5" dirty="0">
              <a:solidFill>
                <a:srgbClr val="F47163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215900" marR="5080" indent="-203835">
              <a:lnSpc>
                <a:spcPct val="100000"/>
              </a:lnSpc>
            </a:pPr>
            <a:r>
              <a:rPr sz="3200" dirty="0">
                <a:solidFill>
                  <a:srgbClr val="F47163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[ 6 7 8 9 10]  </a:t>
            </a:r>
            <a:endParaRPr sz="3200" dirty="0">
              <a:solidFill>
                <a:srgbClr val="F47163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215900" marR="5080" indent="-203835">
              <a:lnSpc>
                <a:spcPct val="100000"/>
              </a:lnSpc>
            </a:pPr>
            <a:r>
              <a:rPr sz="3200" spc="-5" dirty="0">
                <a:solidFill>
                  <a:srgbClr val="F47163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[11 12 13 </a:t>
            </a:r>
            <a:r>
              <a:rPr sz="3200" dirty="0">
                <a:solidFill>
                  <a:srgbClr val="F47163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14</a:t>
            </a:r>
            <a:r>
              <a:rPr sz="3200" spc="-45" dirty="0">
                <a:solidFill>
                  <a:srgbClr val="F47163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3200" spc="-5" dirty="0">
                <a:solidFill>
                  <a:srgbClr val="F47163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15]]</a:t>
            </a:r>
            <a:endParaRPr sz="32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09650" y="2852166"/>
            <a:ext cx="12687300" cy="127635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5498" y="302768"/>
            <a:ext cx="322834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solidFill>
                  <a:srgbClr val="F47163"/>
                </a:solidFill>
              </a:rPr>
              <a:t>数据处理的一般流程</a:t>
            </a:r>
            <a:endParaRPr sz="2800"/>
          </a:p>
        </p:txBody>
      </p:sp>
      <p:sp>
        <p:nvSpPr>
          <p:cNvPr id="3" name="object 3"/>
          <p:cNvSpPr/>
          <p:nvPr/>
        </p:nvSpPr>
        <p:spPr>
          <a:xfrm>
            <a:off x="0" y="211836"/>
            <a:ext cx="476250" cy="661670"/>
          </a:xfrm>
          <a:custGeom>
            <a:avLst/>
            <a:gdLst/>
            <a:ahLst/>
            <a:cxnLst/>
            <a:rect l="l" t="t" r="r" b="b"/>
            <a:pathLst>
              <a:path w="476250" h="661669">
                <a:moveTo>
                  <a:pt x="0" y="661416"/>
                </a:moveTo>
                <a:lnTo>
                  <a:pt x="476250" y="661416"/>
                </a:lnTo>
                <a:lnTo>
                  <a:pt x="476250" y="0"/>
                </a:lnTo>
                <a:lnTo>
                  <a:pt x="0" y="0"/>
                </a:lnTo>
                <a:lnTo>
                  <a:pt x="0" y="661416"/>
                </a:lnTo>
                <a:close/>
              </a:path>
            </a:pathLst>
          </a:custGeom>
          <a:solidFill>
            <a:srgbClr val="F4716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117602" y="413258"/>
            <a:ext cx="240665" cy="2451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50" spc="-10" dirty="0">
                <a:solidFill>
                  <a:srgbClr val="FBFBFB"/>
                </a:solidFill>
                <a:latin typeface="微软雅黑" panose="020B0503020204020204" charset="-122"/>
                <a:cs typeface="微软雅黑" panose="020B0503020204020204" charset="-122"/>
              </a:rPr>
              <a:t>14</a:t>
            </a:r>
            <a:endParaRPr sz="145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324736" y="2538602"/>
            <a:ext cx="2081530" cy="1249045"/>
          </a:xfrm>
          <a:custGeom>
            <a:avLst/>
            <a:gdLst/>
            <a:ahLst/>
            <a:cxnLst/>
            <a:rect l="l" t="t" r="r" b="b"/>
            <a:pathLst>
              <a:path w="2081529" h="1249045">
                <a:moveTo>
                  <a:pt x="1956180" y="0"/>
                </a:moveTo>
                <a:lnTo>
                  <a:pt x="124840" y="0"/>
                </a:lnTo>
                <a:lnTo>
                  <a:pt x="76241" y="9808"/>
                </a:lnTo>
                <a:lnTo>
                  <a:pt x="36560" y="36560"/>
                </a:lnTo>
                <a:lnTo>
                  <a:pt x="9808" y="76241"/>
                </a:lnTo>
                <a:lnTo>
                  <a:pt x="0" y="124841"/>
                </a:lnTo>
                <a:lnTo>
                  <a:pt x="0" y="1124077"/>
                </a:lnTo>
                <a:lnTo>
                  <a:pt x="9808" y="1172676"/>
                </a:lnTo>
                <a:lnTo>
                  <a:pt x="36560" y="1212357"/>
                </a:lnTo>
                <a:lnTo>
                  <a:pt x="76241" y="1239109"/>
                </a:lnTo>
                <a:lnTo>
                  <a:pt x="124840" y="1248918"/>
                </a:lnTo>
                <a:lnTo>
                  <a:pt x="1956180" y="1248918"/>
                </a:lnTo>
                <a:lnTo>
                  <a:pt x="2004780" y="1239109"/>
                </a:lnTo>
                <a:lnTo>
                  <a:pt x="2044461" y="1212357"/>
                </a:lnTo>
                <a:lnTo>
                  <a:pt x="2071213" y="1172676"/>
                </a:lnTo>
                <a:lnTo>
                  <a:pt x="2081022" y="1124077"/>
                </a:lnTo>
                <a:lnTo>
                  <a:pt x="2081022" y="124841"/>
                </a:lnTo>
                <a:lnTo>
                  <a:pt x="2071213" y="76241"/>
                </a:lnTo>
                <a:lnTo>
                  <a:pt x="2044461" y="36560"/>
                </a:lnTo>
                <a:lnTo>
                  <a:pt x="2004780" y="9808"/>
                </a:lnTo>
                <a:lnTo>
                  <a:pt x="1956180" y="0"/>
                </a:lnTo>
                <a:close/>
              </a:path>
            </a:pathLst>
          </a:custGeom>
          <a:solidFill>
            <a:srgbClr val="1B6AA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1493011" y="2921000"/>
            <a:ext cx="174307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1</a:t>
            </a:r>
            <a:r>
              <a:rPr sz="2800" spc="-5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.</a:t>
            </a:r>
            <a:r>
              <a:rPr sz="2800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数据收集</a:t>
            </a:r>
            <a:endParaRPr sz="28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613403" y="2904744"/>
            <a:ext cx="441325" cy="516890"/>
          </a:xfrm>
          <a:custGeom>
            <a:avLst/>
            <a:gdLst/>
            <a:ahLst/>
            <a:cxnLst/>
            <a:rect l="l" t="t" r="r" b="b"/>
            <a:pathLst>
              <a:path w="441325" h="516889">
                <a:moveTo>
                  <a:pt x="220599" y="0"/>
                </a:moveTo>
                <a:lnTo>
                  <a:pt x="220599" y="103377"/>
                </a:lnTo>
                <a:lnTo>
                  <a:pt x="0" y="103377"/>
                </a:lnTo>
                <a:lnTo>
                  <a:pt x="0" y="413257"/>
                </a:lnTo>
                <a:lnTo>
                  <a:pt x="220599" y="413257"/>
                </a:lnTo>
                <a:lnTo>
                  <a:pt x="220599" y="516635"/>
                </a:lnTo>
                <a:lnTo>
                  <a:pt x="441198" y="258317"/>
                </a:lnTo>
                <a:lnTo>
                  <a:pt x="220599" y="0"/>
                </a:lnTo>
                <a:close/>
              </a:path>
            </a:pathLst>
          </a:custGeom>
          <a:solidFill>
            <a:srgbClr val="1B6AA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4238625" y="2538602"/>
            <a:ext cx="2081530" cy="1249045"/>
          </a:xfrm>
          <a:custGeom>
            <a:avLst/>
            <a:gdLst/>
            <a:ahLst/>
            <a:cxnLst/>
            <a:rect l="l" t="t" r="r" b="b"/>
            <a:pathLst>
              <a:path w="2081529" h="1249045">
                <a:moveTo>
                  <a:pt x="1956180" y="0"/>
                </a:moveTo>
                <a:lnTo>
                  <a:pt x="124840" y="0"/>
                </a:lnTo>
                <a:lnTo>
                  <a:pt x="76241" y="9808"/>
                </a:lnTo>
                <a:lnTo>
                  <a:pt x="36560" y="36560"/>
                </a:lnTo>
                <a:lnTo>
                  <a:pt x="9808" y="76241"/>
                </a:lnTo>
                <a:lnTo>
                  <a:pt x="0" y="124841"/>
                </a:lnTo>
                <a:lnTo>
                  <a:pt x="0" y="1124077"/>
                </a:lnTo>
                <a:lnTo>
                  <a:pt x="9808" y="1172676"/>
                </a:lnTo>
                <a:lnTo>
                  <a:pt x="36560" y="1212357"/>
                </a:lnTo>
                <a:lnTo>
                  <a:pt x="76241" y="1239109"/>
                </a:lnTo>
                <a:lnTo>
                  <a:pt x="124840" y="1248918"/>
                </a:lnTo>
                <a:lnTo>
                  <a:pt x="1956180" y="1248918"/>
                </a:lnTo>
                <a:lnTo>
                  <a:pt x="2004780" y="1239109"/>
                </a:lnTo>
                <a:lnTo>
                  <a:pt x="2044461" y="1212357"/>
                </a:lnTo>
                <a:lnTo>
                  <a:pt x="2071213" y="1172676"/>
                </a:lnTo>
                <a:lnTo>
                  <a:pt x="2081022" y="1124077"/>
                </a:lnTo>
                <a:lnTo>
                  <a:pt x="2081022" y="124841"/>
                </a:lnTo>
                <a:lnTo>
                  <a:pt x="2071213" y="76241"/>
                </a:lnTo>
                <a:lnTo>
                  <a:pt x="2044461" y="36560"/>
                </a:lnTo>
                <a:lnTo>
                  <a:pt x="2004780" y="9808"/>
                </a:lnTo>
                <a:lnTo>
                  <a:pt x="1956180" y="0"/>
                </a:lnTo>
                <a:close/>
              </a:path>
            </a:pathLst>
          </a:custGeom>
          <a:solidFill>
            <a:srgbClr val="F8D25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4376673" y="2921000"/>
            <a:ext cx="180467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数据预处理</a:t>
            </a:r>
            <a:endParaRPr sz="28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527292" y="2904744"/>
            <a:ext cx="441325" cy="516890"/>
          </a:xfrm>
          <a:custGeom>
            <a:avLst/>
            <a:gdLst/>
            <a:ahLst/>
            <a:cxnLst/>
            <a:rect l="l" t="t" r="r" b="b"/>
            <a:pathLst>
              <a:path w="441325" h="516889">
                <a:moveTo>
                  <a:pt x="220599" y="0"/>
                </a:moveTo>
                <a:lnTo>
                  <a:pt x="220599" y="103377"/>
                </a:lnTo>
                <a:lnTo>
                  <a:pt x="0" y="103377"/>
                </a:lnTo>
                <a:lnTo>
                  <a:pt x="0" y="413257"/>
                </a:lnTo>
                <a:lnTo>
                  <a:pt x="220599" y="413257"/>
                </a:lnTo>
                <a:lnTo>
                  <a:pt x="220599" y="516635"/>
                </a:lnTo>
                <a:lnTo>
                  <a:pt x="441198" y="258317"/>
                </a:lnTo>
                <a:lnTo>
                  <a:pt x="220599" y="0"/>
                </a:lnTo>
                <a:close/>
              </a:path>
            </a:pathLst>
          </a:custGeom>
          <a:solidFill>
            <a:srgbClr val="F8D25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7152513" y="2538602"/>
            <a:ext cx="2081530" cy="1249045"/>
          </a:xfrm>
          <a:custGeom>
            <a:avLst/>
            <a:gdLst/>
            <a:ahLst/>
            <a:cxnLst/>
            <a:rect l="l" t="t" r="r" b="b"/>
            <a:pathLst>
              <a:path w="2081529" h="1249045">
                <a:moveTo>
                  <a:pt x="1956180" y="0"/>
                </a:moveTo>
                <a:lnTo>
                  <a:pt x="124840" y="0"/>
                </a:lnTo>
                <a:lnTo>
                  <a:pt x="76241" y="9808"/>
                </a:lnTo>
                <a:lnTo>
                  <a:pt x="36560" y="36560"/>
                </a:lnTo>
                <a:lnTo>
                  <a:pt x="9808" y="76241"/>
                </a:lnTo>
                <a:lnTo>
                  <a:pt x="0" y="124841"/>
                </a:lnTo>
                <a:lnTo>
                  <a:pt x="0" y="1124077"/>
                </a:lnTo>
                <a:lnTo>
                  <a:pt x="9808" y="1172676"/>
                </a:lnTo>
                <a:lnTo>
                  <a:pt x="36560" y="1212357"/>
                </a:lnTo>
                <a:lnTo>
                  <a:pt x="76241" y="1239109"/>
                </a:lnTo>
                <a:lnTo>
                  <a:pt x="124840" y="1248918"/>
                </a:lnTo>
                <a:lnTo>
                  <a:pt x="1956180" y="1248918"/>
                </a:lnTo>
                <a:lnTo>
                  <a:pt x="2004780" y="1239109"/>
                </a:lnTo>
                <a:lnTo>
                  <a:pt x="2044461" y="1212357"/>
                </a:lnTo>
                <a:lnTo>
                  <a:pt x="2071213" y="1172676"/>
                </a:lnTo>
                <a:lnTo>
                  <a:pt x="2081021" y="1124077"/>
                </a:lnTo>
                <a:lnTo>
                  <a:pt x="2081021" y="124841"/>
                </a:lnTo>
                <a:lnTo>
                  <a:pt x="2071213" y="76241"/>
                </a:lnTo>
                <a:lnTo>
                  <a:pt x="2044461" y="36560"/>
                </a:lnTo>
                <a:lnTo>
                  <a:pt x="2004780" y="9808"/>
                </a:lnTo>
                <a:lnTo>
                  <a:pt x="1956180" y="0"/>
                </a:lnTo>
                <a:close/>
              </a:path>
            </a:pathLst>
          </a:custGeom>
          <a:solidFill>
            <a:srgbClr val="F4716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7468107" y="2921000"/>
            <a:ext cx="144907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数据处理</a:t>
            </a:r>
            <a:endParaRPr sz="28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9441180" y="2904744"/>
            <a:ext cx="441325" cy="516890"/>
          </a:xfrm>
          <a:custGeom>
            <a:avLst/>
            <a:gdLst/>
            <a:ahLst/>
            <a:cxnLst/>
            <a:rect l="l" t="t" r="r" b="b"/>
            <a:pathLst>
              <a:path w="441325" h="516889">
                <a:moveTo>
                  <a:pt x="220599" y="0"/>
                </a:moveTo>
                <a:lnTo>
                  <a:pt x="220599" y="103377"/>
                </a:lnTo>
                <a:lnTo>
                  <a:pt x="0" y="103377"/>
                </a:lnTo>
                <a:lnTo>
                  <a:pt x="0" y="413257"/>
                </a:lnTo>
                <a:lnTo>
                  <a:pt x="220599" y="413257"/>
                </a:lnTo>
                <a:lnTo>
                  <a:pt x="220599" y="516635"/>
                </a:lnTo>
                <a:lnTo>
                  <a:pt x="441198" y="258317"/>
                </a:lnTo>
                <a:lnTo>
                  <a:pt x="220599" y="0"/>
                </a:lnTo>
                <a:close/>
              </a:path>
            </a:pathLst>
          </a:custGeom>
          <a:solidFill>
            <a:srgbClr val="F4716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0066401" y="2538602"/>
            <a:ext cx="2081530" cy="1249045"/>
          </a:xfrm>
          <a:custGeom>
            <a:avLst/>
            <a:gdLst/>
            <a:ahLst/>
            <a:cxnLst/>
            <a:rect l="l" t="t" r="r" b="b"/>
            <a:pathLst>
              <a:path w="2081529" h="1249045">
                <a:moveTo>
                  <a:pt x="1956180" y="0"/>
                </a:moveTo>
                <a:lnTo>
                  <a:pt x="124841" y="0"/>
                </a:lnTo>
                <a:lnTo>
                  <a:pt x="76241" y="9808"/>
                </a:lnTo>
                <a:lnTo>
                  <a:pt x="36560" y="36560"/>
                </a:lnTo>
                <a:lnTo>
                  <a:pt x="9808" y="76241"/>
                </a:lnTo>
                <a:lnTo>
                  <a:pt x="0" y="124841"/>
                </a:lnTo>
                <a:lnTo>
                  <a:pt x="0" y="1124077"/>
                </a:lnTo>
                <a:lnTo>
                  <a:pt x="9808" y="1172676"/>
                </a:lnTo>
                <a:lnTo>
                  <a:pt x="36560" y="1212357"/>
                </a:lnTo>
                <a:lnTo>
                  <a:pt x="76241" y="1239109"/>
                </a:lnTo>
                <a:lnTo>
                  <a:pt x="124841" y="1248918"/>
                </a:lnTo>
                <a:lnTo>
                  <a:pt x="1956180" y="1248918"/>
                </a:lnTo>
                <a:lnTo>
                  <a:pt x="2004780" y="1239109"/>
                </a:lnTo>
                <a:lnTo>
                  <a:pt x="2044462" y="1212357"/>
                </a:lnTo>
                <a:lnTo>
                  <a:pt x="2071214" y="1172676"/>
                </a:lnTo>
                <a:lnTo>
                  <a:pt x="2081023" y="1124077"/>
                </a:lnTo>
                <a:lnTo>
                  <a:pt x="2081023" y="124841"/>
                </a:lnTo>
                <a:lnTo>
                  <a:pt x="2071214" y="76241"/>
                </a:lnTo>
                <a:lnTo>
                  <a:pt x="2044462" y="36560"/>
                </a:lnTo>
                <a:lnTo>
                  <a:pt x="2004780" y="9808"/>
                </a:lnTo>
                <a:lnTo>
                  <a:pt x="1956180" y="0"/>
                </a:lnTo>
                <a:close/>
              </a:path>
            </a:pathLst>
          </a:custGeom>
          <a:solidFill>
            <a:srgbClr val="7BC7E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10382250" y="2921000"/>
            <a:ext cx="144907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数据展示</a:t>
            </a:r>
            <a:endParaRPr sz="2800">
              <a:latin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407157" y="0"/>
            <a:ext cx="6632575" cy="8229600"/>
          </a:xfrm>
          <a:custGeom>
            <a:avLst/>
            <a:gdLst/>
            <a:ahLst/>
            <a:cxnLst/>
            <a:rect l="l" t="t" r="r" b="b"/>
            <a:pathLst>
              <a:path w="6632575" h="8229600">
                <a:moveTo>
                  <a:pt x="6632448" y="0"/>
                </a:moveTo>
                <a:lnTo>
                  <a:pt x="1731645" y="0"/>
                </a:lnTo>
                <a:lnTo>
                  <a:pt x="0" y="8229598"/>
                </a:lnTo>
                <a:lnTo>
                  <a:pt x="4900804" y="8229598"/>
                </a:lnTo>
                <a:lnTo>
                  <a:pt x="6632448" y="0"/>
                </a:lnTo>
                <a:close/>
              </a:path>
            </a:pathLst>
          </a:custGeom>
          <a:solidFill>
            <a:srgbClr val="F4716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5025644" y="3132836"/>
            <a:ext cx="1397000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b="1" dirty="0">
                <a:solidFill>
                  <a:srgbClr val="FBFBFB"/>
                </a:solidFill>
                <a:latin typeface="微软雅黑" panose="020B0503020204020204" charset="-122"/>
                <a:cs typeface="微软雅黑" panose="020B0503020204020204" charset="-122"/>
              </a:rPr>
              <a:t>作业</a:t>
            </a:r>
            <a:endParaRPr sz="5400">
              <a:latin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66419" y="330199"/>
            <a:ext cx="3180080" cy="4464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750" spc="10" dirty="0">
                <a:latin typeface="宋体" panose="02010600030101010101" pitchFamily="2" charset="-122"/>
                <a:cs typeface="宋体" panose="02010600030101010101" pitchFamily="2" charset="-122"/>
              </a:rPr>
              <a:t>统计书本的平均评分</a:t>
            </a:r>
            <a:endParaRPr sz="275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211836"/>
            <a:ext cx="476250" cy="661670"/>
          </a:xfrm>
          <a:custGeom>
            <a:avLst/>
            <a:gdLst/>
            <a:ahLst/>
            <a:cxnLst/>
            <a:rect l="l" t="t" r="r" b="b"/>
            <a:pathLst>
              <a:path w="476250" h="661669">
                <a:moveTo>
                  <a:pt x="0" y="661416"/>
                </a:moveTo>
                <a:lnTo>
                  <a:pt x="476250" y="661416"/>
                </a:lnTo>
                <a:lnTo>
                  <a:pt x="476250" y="0"/>
                </a:lnTo>
                <a:lnTo>
                  <a:pt x="0" y="0"/>
                </a:lnTo>
                <a:lnTo>
                  <a:pt x="0" y="661416"/>
                </a:lnTo>
                <a:close/>
              </a:path>
            </a:pathLst>
          </a:custGeom>
          <a:solidFill>
            <a:srgbClr val="F4716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1100836" y="1472437"/>
            <a:ext cx="7171690" cy="55740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solidFill>
                  <a:srgbClr val="F47163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读取文件</a:t>
            </a:r>
            <a:r>
              <a:rPr sz="2800" dirty="0">
                <a:solidFill>
                  <a:srgbClr val="F47163"/>
                </a:solidFill>
                <a:latin typeface="微软雅黑" panose="020B0503020204020204" charset="-122"/>
                <a:cs typeface="微软雅黑" panose="020B0503020204020204" charset="-122"/>
              </a:rPr>
              <a:t>rating.txt</a:t>
            </a:r>
            <a:r>
              <a:rPr sz="2800" dirty="0">
                <a:solidFill>
                  <a:srgbClr val="F47163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中的的数据</a:t>
            </a:r>
            <a:r>
              <a:rPr sz="2800" spc="-15" dirty="0">
                <a:solidFill>
                  <a:srgbClr val="F47163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并</a:t>
            </a:r>
            <a:r>
              <a:rPr sz="2800" dirty="0">
                <a:solidFill>
                  <a:srgbClr val="F47163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分析</a:t>
            </a:r>
            <a:endParaRPr sz="28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ct val="100000"/>
              </a:lnSpc>
            </a:pPr>
            <a:endParaRPr sz="3700">
              <a:latin typeface="Times New Roman" panose="02020603050405020304"/>
              <a:cs typeface="Times New Roman" panose="02020603050405020304"/>
            </a:endParaRPr>
          </a:p>
          <a:p>
            <a:pPr marL="527050" indent="-514350">
              <a:lnSpc>
                <a:spcPct val="100000"/>
              </a:lnSpc>
              <a:spcBef>
                <a:spcPts val="2470"/>
              </a:spcBef>
              <a:buFont typeface="΢"/>
              <a:buAutoNum type="arabicPeriod"/>
              <a:tabLst>
                <a:tab pos="526415" algn="l"/>
                <a:tab pos="527050" algn="l"/>
              </a:tabLst>
            </a:pPr>
            <a:r>
              <a:rPr sz="2800" dirty="0">
                <a:solidFill>
                  <a:srgbClr val="8B8B8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共有</a:t>
            </a:r>
            <a:r>
              <a:rPr sz="2800" spc="-5" dirty="0">
                <a:solidFill>
                  <a:srgbClr val="8B8B8B"/>
                </a:solidFill>
                <a:latin typeface="微软雅黑" panose="020B0503020204020204" charset="-122"/>
                <a:cs typeface="微软雅黑" panose="020B0503020204020204" charset="-122"/>
              </a:rPr>
              <a:t>10000</a:t>
            </a:r>
            <a:r>
              <a:rPr sz="2800" dirty="0">
                <a:solidFill>
                  <a:srgbClr val="8B8B8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本书，以</a:t>
            </a:r>
            <a:r>
              <a:rPr sz="2800" spc="-15" dirty="0">
                <a:solidFill>
                  <a:srgbClr val="8B8B8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数</a:t>
            </a:r>
            <a:r>
              <a:rPr sz="2800" dirty="0">
                <a:solidFill>
                  <a:srgbClr val="8B8B8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字</a:t>
            </a:r>
            <a:r>
              <a:rPr sz="2800" spc="-5" dirty="0">
                <a:solidFill>
                  <a:srgbClr val="8B8B8B"/>
                </a:solidFill>
                <a:latin typeface="微软雅黑" panose="020B0503020204020204" charset="-122"/>
                <a:cs typeface="微软雅黑" panose="020B0503020204020204" charset="-122"/>
              </a:rPr>
              <a:t>id</a:t>
            </a:r>
            <a:r>
              <a:rPr sz="2800" dirty="0">
                <a:solidFill>
                  <a:srgbClr val="8B8B8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表示</a:t>
            </a:r>
            <a:endParaRPr sz="28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527050" indent="-514350">
              <a:lnSpc>
                <a:spcPct val="100000"/>
              </a:lnSpc>
              <a:spcBef>
                <a:spcPts val="1680"/>
              </a:spcBef>
              <a:buFont typeface="΢"/>
              <a:buAutoNum type="arabicPeriod"/>
              <a:tabLst>
                <a:tab pos="526415" algn="l"/>
                <a:tab pos="527050" algn="l"/>
              </a:tabLst>
            </a:pPr>
            <a:r>
              <a:rPr sz="2800" dirty="0">
                <a:solidFill>
                  <a:srgbClr val="8B8B8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每个用户的打分为</a:t>
            </a:r>
            <a:r>
              <a:rPr sz="2800" spc="-5" dirty="0">
                <a:solidFill>
                  <a:srgbClr val="8B8B8B"/>
                </a:solidFill>
                <a:latin typeface="微软雅黑" panose="020B0503020204020204" charset="-122"/>
                <a:cs typeface="微软雅黑" panose="020B0503020204020204" charset="-122"/>
              </a:rPr>
              <a:t>1~5</a:t>
            </a:r>
            <a:endParaRPr sz="2800">
              <a:latin typeface="微软雅黑" panose="020B0503020204020204" charset="-122"/>
              <a:cs typeface="微软雅黑" panose="020B0503020204020204" charset="-122"/>
            </a:endParaRPr>
          </a:p>
          <a:p>
            <a:pPr marL="527050" marR="5080" indent="-514350">
              <a:lnSpc>
                <a:spcPct val="150000"/>
              </a:lnSpc>
              <a:buFont typeface="΢"/>
              <a:buAutoNum type="arabicPeriod"/>
              <a:tabLst>
                <a:tab pos="526415" algn="l"/>
                <a:tab pos="527050" algn="l"/>
              </a:tabLst>
            </a:pPr>
            <a:r>
              <a:rPr sz="2800" dirty="0">
                <a:solidFill>
                  <a:srgbClr val="8B8B8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每一行数据有</a:t>
            </a:r>
            <a:r>
              <a:rPr sz="2800" dirty="0">
                <a:solidFill>
                  <a:srgbClr val="8B8B8B"/>
                </a:solidFill>
                <a:latin typeface="微软雅黑" panose="020B0503020204020204" charset="-122"/>
                <a:cs typeface="微软雅黑" panose="020B0503020204020204" charset="-122"/>
              </a:rPr>
              <a:t>3</a:t>
            </a:r>
            <a:r>
              <a:rPr sz="2800" dirty="0">
                <a:solidFill>
                  <a:srgbClr val="8B8B8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个数字，</a:t>
            </a:r>
            <a:r>
              <a:rPr sz="2800" spc="-15" dirty="0">
                <a:solidFill>
                  <a:srgbClr val="8B8B8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分</a:t>
            </a:r>
            <a:r>
              <a:rPr sz="2800" dirty="0">
                <a:solidFill>
                  <a:srgbClr val="8B8B8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别表示用</a:t>
            </a:r>
            <a:r>
              <a:rPr sz="2800" spc="-5" dirty="0">
                <a:solidFill>
                  <a:srgbClr val="8B8B8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户</a:t>
            </a:r>
            <a:r>
              <a:rPr sz="2800" spc="-5" dirty="0">
                <a:solidFill>
                  <a:srgbClr val="8B8B8B"/>
                </a:solidFill>
                <a:latin typeface="微软雅黑" panose="020B0503020204020204" charset="-122"/>
                <a:cs typeface="微软雅黑" panose="020B0503020204020204" charset="-122"/>
              </a:rPr>
              <a:t>I</a:t>
            </a:r>
            <a:r>
              <a:rPr sz="2800" dirty="0">
                <a:solidFill>
                  <a:srgbClr val="8B8B8B"/>
                </a:solidFill>
                <a:latin typeface="微软雅黑" panose="020B0503020204020204" charset="-122"/>
                <a:cs typeface="微软雅黑" panose="020B0503020204020204" charset="-122"/>
              </a:rPr>
              <a:t>D</a:t>
            </a:r>
            <a:r>
              <a:rPr sz="2800" dirty="0">
                <a:solidFill>
                  <a:srgbClr val="8B8B8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， 书本</a:t>
            </a:r>
            <a:r>
              <a:rPr sz="2800" spc="-5" dirty="0">
                <a:solidFill>
                  <a:srgbClr val="8B8B8B"/>
                </a:solidFill>
                <a:latin typeface="微软雅黑" panose="020B0503020204020204" charset="-122"/>
                <a:cs typeface="微软雅黑" panose="020B0503020204020204" charset="-122"/>
              </a:rPr>
              <a:t>ID</a:t>
            </a:r>
            <a:r>
              <a:rPr sz="2800" spc="-5" dirty="0">
                <a:solidFill>
                  <a:srgbClr val="8B8B8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，</a:t>
            </a:r>
            <a:r>
              <a:rPr sz="2800" dirty="0">
                <a:solidFill>
                  <a:srgbClr val="8B8B8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该用户对该书的打分</a:t>
            </a:r>
            <a:endParaRPr sz="28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ct val="100000"/>
              </a:lnSpc>
            </a:pPr>
            <a:endParaRPr sz="37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2465"/>
              </a:spcBef>
            </a:pPr>
            <a:r>
              <a:rPr sz="2800" dirty="0">
                <a:solidFill>
                  <a:srgbClr val="8B8B8B"/>
                </a:solidFill>
                <a:latin typeface="微软雅黑" panose="020B0503020204020204" charset="-122"/>
                <a:cs typeface="微软雅黑" panose="020B0503020204020204" charset="-122"/>
              </a:rPr>
              <a:t>要求输出：</a:t>
            </a:r>
            <a:endParaRPr sz="2800">
              <a:latin typeface="微软雅黑" panose="020B0503020204020204" charset="-122"/>
              <a:cs typeface="微软雅黑" panose="020B0503020204020204" charset="-122"/>
            </a:endParaRPr>
          </a:p>
          <a:p>
            <a:pPr marL="12700">
              <a:lnSpc>
                <a:spcPct val="100000"/>
              </a:lnSpc>
              <a:spcBef>
                <a:spcPts val="1680"/>
              </a:spcBef>
            </a:pPr>
            <a:r>
              <a:rPr sz="2800" dirty="0">
                <a:solidFill>
                  <a:srgbClr val="8B8B8B"/>
                </a:solidFill>
                <a:latin typeface="微软雅黑" panose="020B0503020204020204" charset="-122"/>
                <a:cs typeface="微软雅黑" panose="020B0503020204020204" charset="-122"/>
              </a:rPr>
              <a:t>所有书本各自的平均得分</a:t>
            </a:r>
            <a:endParaRPr sz="2800">
              <a:latin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88389" y="1719325"/>
            <a:ext cx="571182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5" dirty="0">
                <a:solidFill>
                  <a:srgbClr val="8B8B8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第一步，读取数据并转换为整数</a:t>
            </a:r>
            <a:endParaRPr sz="32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55498" y="302768"/>
            <a:ext cx="144907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solidFill>
                  <a:srgbClr val="F47163"/>
                </a:solidFill>
                <a:latin typeface="微软雅黑" panose="020B0503020204020204" charset="-122"/>
                <a:cs typeface="微软雅黑" panose="020B0503020204020204" charset="-122"/>
              </a:rPr>
              <a:t>作业解析</a:t>
            </a:r>
            <a:endParaRPr sz="28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211836"/>
            <a:ext cx="476250" cy="661670"/>
          </a:xfrm>
          <a:custGeom>
            <a:avLst/>
            <a:gdLst/>
            <a:ahLst/>
            <a:cxnLst/>
            <a:rect l="l" t="t" r="r" b="b"/>
            <a:pathLst>
              <a:path w="476250" h="661669">
                <a:moveTo>
                  <a:pt x="0" y="661416"/>
                </a:moveTo>
                <a:lnTo>
                  <a:pt x="476250" y="661416"/>
                </a:lnTo>
                <a:lnTo>
                  <a:pt x="476250" y="0"/>
                </a:lnTo>
                <a:lnTo>
                  <a:pt x="0" y="0"/>
                </a:lnTo>
                <a:lnTo>
                  <a:pt x="0" y="661416"/>
                </a:lnTo>
                <a:close/>
              </a:path>
            </a:pathLst>
          </a:custGeom>
          <a:solidFill>
            <a:srgbClr val="F4716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71704" y="413258"/>
            <a:ext cx="132715" cy="2451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50" spc="-10" dirty="0">
                <a:solidFill>
                  <a:srgbClr val="FBFBFB"/>
                </a:solidFill>
                <a:latin typeface="微软雅黑" panose="020B0503020204020204" charset="-122"/>
                <a:cs typeface="微软雅黑" panose="020B0503020204020204" charset="-122"/>
              </a:rPr>
              <a:t>6</a:t>
            </a:r>
            <a:endParaRPr sz="145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009650" y="2631948"/>
            <a:ext cx="12592050" cy="2238755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88389" y="1719325"/>
            <a:ext cx="1140015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5" dirty="0">
                <a:solidFill>
                  <a:srgbClr val="8B8B8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第二步，创建两个数组，分别存各个书籍</a:t>
            </a:r>
            <a:r>
              <a:rPr sz="3200" dirty="0">
                <a:solidFill>
                  <a:srgbClr val="8B8B8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的</a:t>
            </a:r>
            <a:r>
              <a:rPr sz="3200" spc="-5" dirty="0">
                <a:solidFill>
                  <a:srgbClr val="8B8B8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总得分和总</a:t>
            </a:r>
            <a:r>
              <a:rPr sz="3200" dirty="0">
                <a:solidFill>
                  <a:srgbClr val="8B8B8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评</a:t>
            </a:r>
            <a:r>
              <a:rPr sz="3200" spc="-5" dirty="0">
                <a:solidFill>
                  <a:srgbClr val="8B8B8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分人数</a:t>
            </a:r>
            <a:endParaRPr sz="32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55498" y="302768"/>
            <a:ext cx="144907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solidFill>
                  <a:srgbClr val="F47163"/>
                </a:solidFill>
                <a:latin typeface="微软雅黑" panose="020B0503020204020204" charset="-122"/>
                <a:cs typeface="微软雅黑" panose="020B0503020204020204" charset="-122"/>
              </a:rPr>
              <a:t>作业解析</a:t>
            </a:r>
            <a:endParaRPr sz="28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211836"/>
            <a:ext cx="476250" cy="661670"/>
          </a:xfrm>
          <a:custGeom>
            <a:avLst/>
            <a:gdLst/>
            <a:ahLst/>
            <a:cxnLst/>
            <a:rect l="l" t="t" r="r" b="b"/>
            <a:pathLst>
              <a:path w="476250" h="661669">
                <a:moveTo>
                  <a:pt x="0" y="661416"/>
                </a:moveTo>
                <a:lnTo>
                  <a:pt x="476250" y="661416"/>
                </a:lnTo>
                <a:lnTo>
                  <a:pt x="476250" y="0"/>
                </a:lnTo>
                <a:lnTo>
                  <a:pt x="0" y="0"/>
                </a:lnTo>
                <a:lnTo>
                  <a:pt x="0" y="661416"/>
                </a:lnTo>
                <a:close/>
              </a:path>
            </a:pathLst>
          </a:custGeom>
          <a:solidFill>
            <a:srgbClr val="F4716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71704" y="413258"/>
            <a:ext cx="132715" cy="2451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50" spc="-10" dirty="0">
                <a:solidFill>
                  <a:srgbClr val="FBFBFB"/>
                </a:solidFill>
                <a:latin typeface="微软雅黑" panose="020B0503020204020204" charset="-122"/>
                <a:cs typeface="微软雅黑" panose="020B0503020204020204" charset="-122"/>
              </a:rPr>
              <a:t>7</a:t>
            </a:r>
            <a:endParaRPr sz="145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009650" y="2615183"/>
            <a:ext cx="10431780" cy="1319022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88389" y="1719325"/>
            <a:ext cx="550989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5" dirty="0">
                <a:solidFill>
                  <a:srgbClr val="8B8B8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第三步</a:t>
            </a:r>
            <a:r>
              <a:rPr sz="3200" dirty="0">
                <a:solidFill>
                  <a:srgbClr val="8B8B8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，for</a:t>
            </a:r>
            <a:r>
              <a:rPr sz="3200" spc="-5" dirty="0">
                <a:solidFill>
                  <a:srgbClr val="8B8B8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循环读取每行数据</a:t>
            </a:r>
            <a:endParaRPr sz="32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55498" y="302768"/>
            <a:ext cx="144907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solidFill>
                  <a:srgbClr val="F47163"/>
                </a:solidFill>
                <a:latin typeface="微软雅黑" panose="020B0503020204020204" charset="-122"/>
                <a:cs typeface="微软雅黑" panose="020B0503020204020204" charset="-122"/>
              </a:rPr>
              <a:t>作业解析</a:t>
            </a:r>
            <a:endParaRPr sz="28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211836"/>
            <a:ext cx="476250" cy="661670"/>
          </a:xfrm>
          <a:custGeom>
            <a:avLst/>
            <a:gdLst/>
            <a:ahLst/>
            <a:cxnLst/>
            <a:rect l="l" t="t" r="r" b="b"/>
            <a:pathLst>
              <a:path w="476250" h="661669">
                <a:moveTo>
                  <a:pt x="0" y="661416"/>
                </a:moveTo>
                <a:lnTo>
                  <a:pt x="476250" y="661416"/>
                </a:lnTo>
                <a:lnTo>
                  <a:pt x="476250" y="0"/>
                </a:lnTo>
                <a:lnTo>
                  <a:pt x="0" y="0"/>
                </a:lnTo>
                <a:lnTo>
                  <a:pt x="0" y="661416"/>
                </a:lnTo>
                <a:close/>
              </a:path>
            </a:pathLst>
          </a:custGeom>
          <a:solidFill>
            <a:srgbClr val="F4716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71704" y="413258"/>
            <a:ext cx="132715" cy="2451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50" spc="-10" dirty="0">
                <a:solidFill>
                  <a:srgbClr val="FBFBFB"/>
                </a:solidFill>
                <a:latin typeface="微软雅黑" panose="020B0503020204020204" charset="-122"/>
                <a:cs typeface="微软雅黑" panose="020B0503020204020204" charset="-122"/>
              </a:rPr>
              <a:t>8</a:t>
            </a:r>
            <a:endParaRPr sz="145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009650" y="2610612"/>
            <a:ext cx="9915906" cy="2596895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88389" y="1719325"/>
            <a:ext cx="408686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5" dirty="0">
                <a:solidFill>
                  <a:srgbClr val="8B8B8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第四步，输出平均得分</a:t>
            </a:r>
            <a:endParaRPr sz="32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55498" y="302768"/>
            <a:ext cx="144907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solidFill>
                  <a:srgbClr val="F47163"/>
                </a:solidFill>
                <a:latin typeface="微软雅黑" panose="020B0503020204020204" charset="-122"/>
                <a:cs typeface="微软雅黑" panose="020B0503020204020204" charset="-122"/>
              </a:rPr>
              <a:t>作业解析</a:t>
            </a:r>
            <a:endParaRPr sz="28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211836"/>
            <a:ext cx="476250" cy="661670"/>
          </a:xfrm>
          <a:custGeom>
            <a:avLst/>
            <a:gdLst/>
            <a:ahLst/>
            <a:cxnLst/>
            <a:rect l="l" t="t" r="r" b="b"/>
            <a:pathLst>
              <a:path w="476250" h="661669">
                <a:moveTo>
                  <a:pt x="0" y="661416"/>
                </a:moveTo>
                <a:lnTo>
                  <a:pt x="476250" y="661416"/>
                </a:lnTo>
                <a:lnTo>
                  <a:pt x="476250" y="0"/>
                </a:lnTo>
                <a:lnTo>
                  <a:pt x="0" y="0"/>
                </a:lnTo>
                <a:lnTo>
                  <a:pt x="0" y="661416"/>
                </a:lnTo>
                <a:close/>
              </a:path>
            </a:pathLst>
          </a:custGeom>
          <a:solidFill>
            <a:srgbClr val="F4716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71704" y="413258"/>
            <a:ext cx="132715" cy="2451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50" spc="-10" dirty="0">
                <a:solidFill>
                  <a:srgbClr val="FBFBFB"/>
                </a:solidFill>
                <a:latin typeface="微软雅黑" panose="020B0503020204020204" charset="-122"/>
                <a:cs typeface="微软雅黑" panose="020B0503020204020204" charset="-122"/>
              </a:rPr>
              <a:t>9</a:t>
            </a:r>
            <a:endParaRPr sz="145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009650" y="2481072"/>
            <a:ext cx="11262359" cy="766572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57400" y="2133600"/>
            <a:ext cx="10288337" cy="49530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219200" y="761999"/>
            <a:ext cx="472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完整代码</a:t>
            </a:r>
            <a:endParaRPr lang="zh-CN" altLang="en-US" sz="3600" b="1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4630400" cy="8229600"/>
          </a:xfrm>
          <a:custGeom>
            <a:avLst/>
            <a:gdLst/>
            <a:ahLst/>
            <a:cxnLst/>
            <a:rect l="l" t="t" r="r" b="b"/>
            <a:pathLst>
              <a:path w="14630400" h="8229600">
                <a:moveTo>
                  <a:pt x="14630400" y="8229597"/>
                </a:moveTo>
                <a:lnTo>
                  <a:pt x="14630400" y="0"/>
                </a:lnTo>
                <a:lnTo>
                  <a:pt x="0" y="0"/>
                </a:lnTo>
                <a:lnTo>
                  <a:pt x="0" y="8229597"/>
                </a:lnTo>
                <a:lnTo>
                  <a:pt x="14630400" y="8229597"/>
                </a:lnTo>
                <a:close/>
              </a:path>
            </a:pathLst>
          </a:custGeom>
          <a:solidFill>
            <a:srgbClr val="49B65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548371" y="3473956"/>
            <a:ext cx="7082027" cy="475564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1963927" y="2421890"/>
            <a:ext cx="6052820" cy="2220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96975" marR="5080" indent="-1184910">
              <a:lnSpc>
                <a:spcPct val="100000"/>
              </a:lnSpc>
              <a:spcBef>
                <a:spcPts val="100"/>
              </a:spcBef>
            </a:pPr>
            <a:r>
              <a:rPr sz="7200" b="1" spc="-200" dirty="0">
                <a:solidFill>
                  <a:srgbClr val="FBFBFB"/>
                </a:solidFill>
                <a:latin typeface="微软雅黑" panose="020B0503020204020204" charset="-122"/>
                <a:cs typeface="微软雅黑" panose="020B0503020204020204" charset="-122"/>
              </a:rPr>
              <a:t>P</a:t>
            </a:r>
            <a:r>
              <a:rPr sz="7200" b="1" dirty="0">
                <a:solidFill>
                  <a:srgbClr val="FBFBFB"/>
                </a:solidFill>
                <a:latin typeface="微软雅黑" panose="020B0503020204020204" charset="-122"/>
                <a:cs typeface="微软雅黑" panose="020B0503020204020204" charset="-122"/>
              </a:rPr>
              <a:t>anda</a:t>
            </a:r>
            <a:r>
              <a:rPr sz="7200" b="1" spc="-15" dirty="0">
                <a:solidFill>
                  <a:srgbClr val="FBFBFB"/>
                </a:solidFill>
                <a:latin typeface="微软雅黑" panose="020B0503020204020204" charset="-122"/>
                <a:cs typeface="微软雅黑" panose="020B0503020204020204" charset="-122"/>
              </a:rPr>
              <a:t>s</a:t>
            </a:r>
            <a:r>
              <a:rPr sz="7200" b="1" dirty="0">
                <a:solidFill>
                  <a:srgbClr val="FBFBFB"/>
                </a:solidFill>
                <a:latin typeface="微软雅黑" panose="020B0503020204020204" charset="-122"/>
                <a:cs typeface="微软雅黑" panose="020B0503020204020204" charset="-122"/>
              </a:rPr>
              <a:t>基础及 </a:t>
            </a:r>
            <a:r>
              <a:rPr sz="7200" b="1" spc="-5" dirty="0">
                <a:solidFill>
                  <a:srgbClr val="FBFBFB"/>
                </a:solidFill>
                <a:latin typeface="微软雅黑" panose="020B0503020204020204" charset="-122"/>
                <a:cs typeface="微软雅黑" panose="020B0503020204020204" charset="-122"/>
              </a:rPr>
              <a:t>基本应用</a:t>
            </a:r>
            <a:endParaRPr sz="72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457955" y="4890134"/>
            <a:ext cx="3064510" cy="0"/>
          </a:xfrm>
          <a:custGeom>
            <a:avLst/>
            <a:gdLst/>
            <a:ahLst/>
            <a:cxnLst/>
            <a:rect l="l" t="t" r="r" b="b"/>
            <a:pathLst>
              <a:path w="3064509">
                <a:moveTo>
                  <a:pt x="0" y="0"/>
                </a:moveTo>
                <a:lnTo>
                  <a:pt x="3064002" y="0"/>
                </a:lnTo>
              </a:path>
            </a:pathLst>
          </a:custGeom>
          <a:ln w="28194">
            <a:solidFill>
              <a:srgbClr val="FBFBFB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55498" y="302768"/>
            <a:ext cx="13519403" cy="738505"/>
          </a:xfrm>
        </p:spPr>
        <p:txBody>
          <a:bodyPr/>
          <a:lstStyle/>
          <a:p>
            <a:r>
              <a:rPr lang="en-US" altLang="zh-CN" sz="4800" b="1"/>
              <a:t>Pandas = </a:t>
            </a:r>
            <a:r>
              <a:rPr lang="en-US" altLang="zh-CN" sz="4800" b="1">
                <a:solidFill>
                  <a:srgbClr val="FF0000"/>
                </a:solidFill>
              </a:rPr>
              <a:t>Pan</a:t>
            </a:r>
            <a:r>
              <a:rPr lang="en-US" altLang="zh-CN" sz="4800" b="1"/>
              <a:t>el </a:t>
            </a:r>
            <a:r>
              <a:rPr lang="en-US" altLang="zh-CN" sz="4800" b="1">
                <a:solidFill>
                  <a:srgbClr val="FF0000"/>
                </a:solidFill>
              </a:rPr>
              <a:t>Da</a:t>
            </a:r>
            <a:r>
              <a:rPr lang="en-US" altLang="zh-CN" sz="4800" b="1"/>
              <a:t>ta</a:t>
            </a:r>
            <a:endParaRPr lang="en-US" altLang="zh-CN" sz="4800" b="1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06675" y="1951990"/>
            <a:ext cx="9417050" cy="542925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407157" y="0"/>
            <a:ext cx="6632575" cy="8229600"/>
          </a:xfrm>
          <a:custGeom>
            <a:avLst/>
            <a:gdLst/>
            <a:ahLst/>
            <a:cxnLst/>
            <a:rect l="l" t="t" r="r" b="b"/>
            <a:pathLst>
              <a:path w="6632575" h="8229600">
                <a:moveTo>
                  <a:pt x="6632448" y="0"/>
                </a:moveTo>
                <a:lnTo>
                  <a:pt x="1731645" y="0"/>
                </a:lnTo>
                <a:lnTo>
                  <a:pt x="0" y="8229598"/>
                </a:lnTo>
                <a:lnTo>
                  <a:pt x="4900804" y="8229598"/>
                </a:lnTo>
                <a:lnTo>
                  <a:pt x="6632448" y="0"/>
                </a:lnTo>
                <a:close/>
              </a:path>
            </a:pathLst>
          </a:custGeom>
          <a:solidFill>
            <a:srgbClr val="F4716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339844" y="2994649"/>
            <a:ext cx="2768600" cy="20015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139700">
              <a:lnSpc>
                <a:spcPct val="120000"/>
              </a:lnSpc>
              <a:spcBef>
                <a:spcPts val="105"/>
              </a:spcBef>
            </a:pPr>
            <a:r>
              <a:rPr sz="5400" b="1" spc="-25" dirty="0">
                <a:solidFill>
                  <a:srgbClr val="FBFBFB"/>
                </a:solidFill>
                <a:latin typeface="微软雅黑" panose="020B0503020204020204" charset="-122"/>
                <a:cs typeface="微软雅黑" panose="020B0503020204020204" charset="-122"/>
              </a:rPr>
              <a:t>Pandas  </a:t>
            </a:r>
            <a:r>
              <a:rPr sz="5400" b="1" dirty="0">
                <a:solidFill>
                  <a:srgbClr val="FBFBFB"/>
                </a:solidFill>
                <a:latin typeface="微软雅黑" panose="020B0503020204020204" charset="-122"/>
                <a:cs typeface="微软雅黑" panose="020B0503020204020204" charset="-122"/>
              </a:rPr>
              <a:t>数据结构</a:t>
            </a:r>
            <a:endParaRPr sz="5400">
              <a:latin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5498" y="302768"/>
            <a:ext cx="216090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solidFill>
                  <a:srgbClr val="F47163"/>
                </a:solidFill>
              </a:rPr>
              <a:t>数据收集方法</a:t>
            </a:r>
            <a:endParaRPr sz="2800"/>
          </a:p>
        </p:txBody>
      </p:sp>
      <p:sp>
        <p:nvSpPr>
          <p:cNvPr id="3" name="object 3"/>
          <p:cNvSpPr/>
          <p:nvPr/>
        </p:nvSpPr>
        <p:spPr>
          <a:xfrm>
            <a:off x="0" y="211836"/>
            <a:ext cx="476250" cy="661670"/>
          </a:xfrm>
          <a:custGeom>
            <a:avLst/>
            <a:gdLst/>
            <a:ahLst/>
            <a:cxnLst/>
            <a:rect l="l" t="t" r="r" b="b"/>
            <a:pathLst>
              <a:path w="476250" h="661669">
                <a:moveTo>
                  <a:pt x="0" y="661416"/>
                </a:moveTo>
                <a:lnTo>
                  <a:pt x="476250" y="661416"/>
                </a:lnTo>
                <a:lnTo>
                  <a:pt x="476250" y="0"/>
                </a:lnTo>
                <a:lnTo>
                  <a:pt x="0" y="0"/>
                </a:lnTo>
                <a:lnTo>
                  <a:pt x="0" y="661416"/>
                </a:lnTo>
                <a:close/>
              </a:path>
            </a:pathLst>
          </a:custGeom>
          <a:solidFill>
            <a:srgbClr val="F4716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117602" y="413258"/>
            <a:ext cx="240665" cy="2451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50" spc="-10" dirty="0">
                <a:solidFill>
                  <a:srgbClr val="FBFBFB"/>
                </a:solidFill>
                <a:latin typeface="微软雅黑" panose="020B0503020204020204" charset="-122"/>
                <a:cs typeface="微软雅黑" panose="020B0503020204020204" charset="-122"/>
              </a:rPr>
              <a:t>15</a:t>
            </a:r>
            <a:endParaRPr sz="145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19708" y="1884172"/>
            <a:ext cx="3742690" cy="2160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527050" indent="-514350">
              <a:lnSpc>
                <a:spcPct val="100000"/>
              </a:lnSpc>
              <a:spcBef>
                <a:spcPts val="105"/>
              </a:spcBef>
              <a:buAutoNum type="arabicPeriod"/>
              <a:tabLst>
                <a:tab pos="526415" algn="l"/>
                <a:tab pos="527050" algn="l"/>
              </a:tabLst>
            </a:pPr>
            <a:r>
              <a:rPr sz="2800" spc="-5" dirty="0">
                <a:solidFill>
                  <a:srgbClr val="8B8B8B"/>
                </a:solidFill>
                <a:latin typeface="微软雅黑" panose="020B0503020204020204" charset="-122"/>
                <a:cs typeface="微软雅黑" panose="020B0503020204020204" charset="-122"/>
              </a:rPr>
              <a:t>网络爬虫</a:t>
            </a:r>
            <a:endParaRPr sz="2800">
              <a:latin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lr>
                <a:srgbClr val="8B8B8B"/>
              </a:buClr>
              <a:buFont typeface="΢"/>
              <a:buAutoNum type="arabicPeriod"/>
            </a:pPr>
            <a:endParaRPr sz="2900">
              <a:latin typeface="Times New Roman" panose="02020603050405020304"/>
              <a:cs typeface="Times New Roman" panose="02020603050405020304"/>
            </a:endParaRPr>
          </a:p>
          <a:p>
            <a:pPr marL="527050" indent="-514350">
              <a:lnSpc>
                <a:spcPct val="100000"/>
              </a:lnSpc>
              <a:buAutoNum type="arabicPeriod"/>
              <a:tabLst>
                <a:tab pos="526415" algn="l"/>
                <a:tab pos="527050" algn="l"/>
              </a:tabLst>
            </a:pPr>
            <a:r>
              <a:rPr sz="2800" dirty="0">
                <a:solidFill>
                  <a:srgbClr val="8B8B8B"/>
                </a:solidFill>
                <a:latin typeface="微软雅黑" panose="020B0503020204020204" charset="-122"/>
                <a:cs typeface="微软雅黑" panose="020B0503020204020204" charset="-122"/>
              </a:rPr>
              <a:t>公开数据集</a:t>
            </a:r>
            <a:endParaRPr sz="2800">
              <a:latin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lr>
                <a:srgbClr val="8B8B8B"/>
              </a:buClr>
              <a:buFont typeface="΢"/>
              <a:buAutoNum type="arabicPeriod"/>
            </a:pPr>
            <a:endParaRPr sz="2900">
              <a:latin typeface="Times New Roman" panose="02020603050405020304"/>
              <a:cs typeface="Times New Roman" panose="02020603050405020304"/>
            </a:endParaRPr>
          </a:p>
          <a:p>
            <a:pPr marL="527050" indent="-514350">
              <a:lnSpc>
                <a:spcPct val="100000"/>
              </a:lnSpc>
              <a:buAutoNum type="arabicPeriod"/>
              <a:tabLst>
                <a:tab pos="526415" algn="l"/>
                <a:tab pos="527050" algn="l"/>
              </a:tabLst>
            </a:pPr>
            <a:r>
              <a:rPr sz="2800" dirty="0">
                <a:solidFill>
                  <a:srgbClr val="8B8B8B"/>
                </a:solidFill>
                <a:latin typeface="微软雅黑" panose="020B0503020204020204" charset="-122"/>
                <a:cs typeface="微软雅黑" panose="020B0503020204020204" charset="-122"/>
              </a:rPr>
              <a:t>其它途径收集的数据</a:t>
            </a:r>
            <a:endParaRPr sz="2800">
              <a:latin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66419" y="302768"/>
            <a:ext cx="266065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solidFill>
                  <a:srgbClr val="F47163"/>
                </a:solidFill>
              </a:rPr>
              <a:t>为什么用</a:t>
            </a:r>
            <a:r>
              <a:rPr sz="2800" spc="-95" dirty="0">
                <a:solidFill>
                  <a:srgbClr val="F47163"/>
                </a:solidFill>
              </a:rPr>
              <a:t>P</a:t>
            </a:r>
            <a:r>
              <a:rPr sz="2800" dirty="0">
                <a:solidFill>
                  <a:srgbClr val="F47163"/>
                </a:solidFill>
              </a:rPr>
              <a:t>andas</a:t>
            </a:r>
            <a:endParaRPr sz="2800"/>
          </a:p>
        </p:txBody>
      </p:sp>
      <p:sp>
        <p:nvSpPr>
          <p:cNvPr id="3" name="object 3"/>
          <p:cNvSpPr/>
          <p:nvPr/>
        </p:nvSpPr>
        <p:spPr>
          <a:xfrm>
            <a:off x="0" y="211836"/>
            <a:ext cx="476250" cy="661670"/>
          </a:xfrm>
          <a:custGeom>
            <a:avLst/>
            <a:gdLst/>
            <a:ahLst/>
            <a:cxnLst/>
            <a:rect l="l" t="t" r="r" b="b"/>
            <a:pathLst>
              <a:path w="476250" h="661669">
                <a:moveTo>
                  <a:pt x="0" y="661416"/>
                </a:moveTo>
                <a:lnTo>
                  <a:pt x="476250" y="661416"/>
                </a:lnTo>
                <a:lnTo>
                  <a:pt x="476250" y="0"/>
                </a:lnTo>
                <a:lnTo>
                  <a:pt x="0" y="0"/>
                </a:lnTo>
                <a:lnTo>
                  <a:pt x="0" y="661416"/>
                </a:lnTo>
                <a:close/>
              </a:path>
            </a:pathLst>
          </a:custGeom>
          <a:solidFill>
            <a:srgbClr val="F4716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488186" y="1706117"/>
            <a:ext cx="914400" cy="914400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10458" y="2360"/>
                </a:lnTo>
                <a:lnTo>
                  <a:pt x="365066" y="9289"/>
                </a:lnTo>
                <a:lnTo>
                  <a:pt x="321253" y="20557"/>
                </a:lnTo>
                <a:lnTo>
                  <a:pt x="279249" y="35933"/>
                </a:lnTo>
                <a:lnTo>
                  <a:pt x="239283" y="55187"/>
                </a:lnTo>
                <a:lnTo>
                  <a:pt x="201587" y="78090"/>
                </a:lnTo>
                <a:lnTo>
                  <a:pt x="166390" y="104411"/>
                </a:lnTo>
                <a:lnTo>
                  <a:pt x="133921" y="133921"/>
                </a:lnTo>
                <a:lnTo>
                  <a:pt x="104411" y="166390"/>
                </a:lnTo>
                <a:lnTo>
                  <a:pt x="78090" y="201587"/>
                </a:lnTo>
                <a:lnTo>
                  <a:pt x="55187" y="239283"/>
                </a:lnTo>
                <a:lnTo>
                  <a:pt x="35933" y="279249"/>
                </a:lnTo>
                <a:lnTo>
                  <a:pt x="20557" y="321253"/>
                </a:lnTo>
                <a:lnTo>
                  <a:pt x="9289" y="365066"/>
                </a:lnTo>
                <a:lnTo>
                  <a:pt x="2360" y="410458"/>
                </a:lnTo>
                <a:lnTo>
                  <a:pt x="0" y="457199"/>
                </a:lnTo>
                <a:lnTo>
                  <a:pt x="2360" y="503941"/>
                </a:lnTo>
                <a:lnTo>
                  <a:pt x="9289" y="549333"/>
                </a:lnTo>
                <a:lnTo>
                  <a:pt x="20557" y="593146"/>
                </a:lnTo>
                <a:lnTo>
                  <a:pt x="35933" y="635150"/>
                </a:lnTo>
                <a:lnTo>
                  <a:pt x="55187" y="675116"/>
                </a:lnTo>
                <a:lnTo>
                  <a:pt x="78090" y="712812"/>
                </a:lnTo>
                <a:lnTo>
                  <a:pt x="104411" y="748009"/>
                </a:lnTo>
                <a:lnTo>
                  <a:pt x="133921" y="780478"/>
                </a:lnTo>
                <a:lnTo>
                  <a:pt x="166390" y="809988"/>
                </a:lnTo>
                <a:lnTo>
                  <a:pt x="201587" y="836309"/>
                </a:lnTo>
                <a:lnTo>
                  <a:pt x="239283" y="859212"/>
                </a:lnTo>
                <a:lnTo>
                  <a:pt x="279249" y="878466"/>
                </a:lnTo>
                <a:lnTo>
                  <a:pt x="321253" y="893842"/>
                </a:lnTo>
                <a:lnTo>
                  <a:pt x="365066" y="905110"/>
                </a:lnTo>
                <a:lnTo>
                  <a:pt x="410458" y="912039"/>
                </a:lnTo>
                <a:lnTo>
                  <a:pt x="457200" y="914399"/>
                </a:lnTo>
                <a:lnTo>
                  <a:pt x="503941" y="912039"/>
                </a:lnTo>
                <a:lnTo>
                  <a:pt x="549333" y="905110"/>
                </a:lnTo>
                <a:lnTo>
                  <a:pt x="593146" y="893842"/>
                </a:lnTo>
                <a:lnTo>
                  <a:pt x="635150" y="878466"/>
                </a:lnTo>
                <a:lnTo>
                  <a:pt x="675116" y="859212"/>
                </a:lnTo>
                <a:lnTo>
                  <a:pt x="712812" y="836309"/>
                </a:lnTo>
                <a:lnTo>
                  <a:pt x="748009" y="809988"/>
                </a:lnTo>
                <a:lnTo>
                  <a:pt x="780478" y="780478"/>
                </a:lnTo>
                <a:lnTo>
                  <a:pt x="809988" y="748009"/>
                </a:lnTo>
                <a:lnTo>
                  <a:pt x="836309" y="712812"/>
                </a:lnTo>
                <a:lnTo>
                  <a:pt x="859212" y="675116"/>
                </a:lnTo>
                <a:lnTo>
                  <a:pt x="878466" y="635150"/>
                </a:lnTo>
                <a:lnTo>
                  <a:pt x="893842" y="593146"/>
                </a:lnTo>
                <a:lnTo>
                  <a:pt x="905110" y="549333"/>
                </a:lnTo>
                <a:lnTo>
                  <a:pt x="912039" y="503941"/>
                </a:lnTo>
                <a:lnTo>
                  <a:pt x="914400" y="457199"/>
                </a:lnTo>
                <a:lnTo>
                  <a:pt x="912039" y="410458"/>
                </a:lnTo>
                <a:lnTo>
                  <a:pt x="905110" y="365066"/>
                </a:lnTo>
                <a:lnTo>
                  <a:pt x="893842" y="321253"/>
                </a:lnTo>
                <a:lnTo>
                  <a:pt x="878466" y="279249"/>
                </a:lnTo>
                <a:lnTo>
                  <a:pt x="859212" y="239283"/>
                </a:lnTo>
                <a:lnTo>
                  <a:pt x="836309" y="201587"/>
                </a:lnTo>
                <a:lnTo>
                  <a:pt x="809988" y="166390"/>
                </a:lnTo>
                <a:lnTo>
                  <a:pt x="780478" y="133921"/>
                </a:lnTo>
                <a:lnTo>
                  <a:pt x="748009" y="104411"/>
                </a:lnTo>
                <a:lnTo>
                  <a:pt x="712812" y="78090"/>
                </a:lnTo>
                <a:lnTo>
                  <a:pt x="675116" y="55187"/>
                </a:lnTo>
                <a:lnTo>
                  <a:pt x="635150" y="35933"/>
                </a:lnTo>
                <a:lnTo>
                  <a:pt x="593146" y="20557"/>
                </a:lnTo>
                <a:lnTo>
                  <a:pt x="549333" y="9289"/>
                </a:lnTo>
                <a:lnTo>
                  <a:pt x="503941" y="2360"/>
                </a:lnTo>
                <a:lnTo>
                  <a:pt x="457200" y="0"/>
                </a:lnTo>
                <a:close/>
              </a:path>
            </a:pathLst>
          </a:custGeom>
          <a:solidFill>
            <a:srgbClr val="84CAC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488186" y="3194304"/>
            <a:ext cx="914400" cy="914400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10458" y="2360"/>
                </a:lnTo>
                <a:lnTo>
                  <a:pt x="365066" y="9289"/>
                </a:lnTo>
                <a:lnTo>
                  <a:pt x="321253" y="20557"/>
                </a:lnTo>
                <a:lnTo>
                  <a:pt x="279249" y="35933"/>
                </a:lnTo>
                <a:lnTo>
                  <a:pt x="239283" y="55187"/>
                </a:lnTo>
                <a:lnTo>
                  <a:pt x="201587" y="78090"/>
                </a:lnTo>
                <a:lnTo>
                  <a:pt x="166390" y="104411"/>
                </a:lnTo>
                <a:lnTo>
                  <a:pt x="133921" y="133921"/>
                </a:lnTo>
                <a:lnTo>
                  <a:pt x="104411" y="166390"/>
                </a:lnTo>
                <a:lnTo>
                  <a:pt x="78090" y="201587"/>
                </a:lnTo>
                <a:lnTo>
                  <a:pt x="55187" y="239283"/>
                </a:lnTo>
                <a:lnTo>
                  <a:pt x="35933" y="279249"/>
                </a:lnTo>
                <a:lnTo>
                  <a:pt x="20557" y="321253"/>
                </a:lnTo>
                <a:lnTo>
                  <a:pt x="9289" y="365066"/>
                </a:lnTo>
                <a:lnTo>
                  <a:pt x="2360" y="410458"/>
                </a:lnTo>
                <a:lnTo>
                  <a:pt x="0" y="457200"/>
                </a:lnTo>
                <a:lnTo>
                  <a:pt x="2360" y="503941"/>
                </a:lnTo>
                <a:lnTo>
                  <a:pt x="9289" y="549333"/>
                </a:lnTo>
                <a:lnTo>
                  <a:pt x="20557" y="593146"/>
                </a:lnTo>
                <a:lnTo>
                  <a:pt x="35933" y="635150"/>
                </a:lnTo>
                <a:lnTo>
                  <a:pt x="55187" y="675116"/>
                </a:lnTo>
                <a:lnTo>
                  <a:pt x="78090" y="712812"/>
                </a:lnTo>
                <a:lnTo>
                  <a:pt x="104411" y="748009"/>
                </a:lnTo>
                <a:lnTo>
                  <a:pt x="133921" y="780478"/>
                </a:lnTo>
                <a:lnTo>
                  <a:pt x="166390" y="809988"/>
                </a:lnTo>
                <a:lnTo>
                  <a:pt x="201587" y="836309"/>
                </a:lnTo>
                <a:lnTo>
                  <a:pt x="239283" y="859212"/>
                </a:lnTo>
                <a:lnTo>
                  <a:pt x="279249" y="878466"/>
                </a:lnTo>
                <a:lnTo>
                  <a:pt x="321253" y="893842"/>
                </a:lnTo>
                <a:lnTo>
                  <a:pt x="365066" y="905110"/>
                </a:lnTo>
                <a:lnTo>
                  <a:pt x="410458" y="912039"/>
                </a:lnTo>
                <a:lnTo>
                  <a:pt x="457200" y="914400"/>
                </a:lnTo>
                <a:lnTo>
                  <a:pt x="503941" y="912039"/>
                </a:lnTo>
                <a:lnTo>
                  <a:pt x="549333" y="905110"/>
                </a:lnTo>
                <a:lnTo>
                  <a:pt x="593146" y="893842"/>
                </a:lnTo>
                <a:lnTo>
                  <a:pt x="635150" y="878466"/>
                </a:lnTo>
                <a:lnTo>
                  <a:pt x="675116" y="859212"/>
                </a:lnTo>
                <a:lnTo>
                  <a:pt x="712812" y="836309"/>
                </a:lnTo>
                <a:lnTo>
                  <a:pt x="748009" y="809988"/>
                </a:lnTo>
                <a:lnTo>
                  <a:pt x="780478" y="780478"/>
                </a:lnTo>
                <a:lnTo>
                  <a:pt x="809988" y="748009"/>
                </a:lnTo>
                <a:lnTo>
                  <a:pt x="836309" y="712812"/>
                </a:lnTo>
                <a:lnTo>
                  <a:pt x="859212" y="675116"/>
                </a:lnTo>
                <a:lnTo>
                  <a:pt x="878466" y="635150"/>
                </a:lnTo>
                <a:lnTo>
                  <a:pt x="893842" y="593146"/>
                </a:lnTo>
                <a:lnTo>
                  <a:pt x="905110" y="549333"/>
                </a:lnTo>
                <a:lnTo>
                  <a:pt x="912039" y="503941"/>
                </a:lnTo>
                <a:lnTo>
                  <a:pt x="914400" y="457200"/>
                </a:lnTo>
                <a:lnTo>
                  <a:pt x="912039" y="410458"/>
                </a:lnTo>
                <a:lnTo>
                  <a:pt x="905110" y="365066"/>
                </a:lnTo>
                <a:lnTo>
                  <a:pt x="893842" y="321253"/>
                </a:lnTo>
                <a:lnTo>
                  <a:pt x="878466" y="279249"/>
                </a:lnTo>
                <a:lnTo>
                  <a:pt x="859212" y="239283"/>
                </a:lnTo>
                <a:lnTo>
                  <a:pt x="836309" y="201587"/>
                </a:lnTo>
                <a:lnTo>
                  <a:pt x="809988" y="166390"/>
                </a:lnTo>
                <a:lnTo>
                  <a:pt x="780478" y="133921"/>
                </a:lnTo>
                <a:lnTo>
                  <a:pt x="748009" y="104411"/>
                </a:lnTo>
                <a:lnTo>
                  <a:pt x="712812" y="78090"/>
                </a:lnTo>
                <a:lnTo>
                  <a:pt x="675116" y="55187"/>
                </a:lnTo>
                <a:lnTo>
                  <a:pt x="635150" y="35933"/>
                </a:lnTo>
                <a:lnTo>
                  <a:pt x="593146" y="20557"/>
                </a:lnTo>
                <a:lnTo>
                  <a:pt x="549333" y="9289"/>
                </a:lnTo>
                <a:lnTo>
                  <a:pt x="503941" y="2360"/>
                </a:lnTo>
                <a:lnTo>
                  <a:pt x="457200" y="0"/>
                </a:lnTo>
                <a:close/>
              </a:path>
            </a:pathLst>
          </a:custGeom>
          <a:solidFill>
            <a:srgbClr val="1B6AA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488186" y="4683252"/>
            <a:ext cx="914400" cy="914400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10458" y="2360"/>
                </a:lnTo>
                <a:lnTo>
                  <a:pt x="365066" y="9289"/>
                </a:lnTo>
                <a:lnTo>
                  <a:pt x="321253" y="20557"/>
                </a:lnTo>
                <a:lnTo>
                  <a:pt x="279249" y="35933"/>
                </a:lnTo>
                <a:lnTo>
                  <a:pt x="239283" y="55187"/>
                </a:lnTo>
                <a:lnTo>
                  <a:pt x="201587" y="78090"/>
                </a:lnTo>
                <a:lnTo>
                  <a:pt x="166390" y="104411"/>
                </a:lnTo>
                <a:lnTo>
                  <a:pt x="133921" y="133921"/>
                </a:lnTo>
                <a:lnTo>
                  <a:pt x="104411" y="166390"/>
                </a:lnTo>
                <a:lnTo>
                  <a:pt x="78090" y="201587"/>
                </a:lnTo>
                <a:lnTo>
                  <a:pt x="55187" y="239283"/>
                </a:lnTo>
                <a:lnTo>
                  <a:pt x="35933" y="279249"/>
                </a:lnTo>
                <a:lnTo>
                  <a:pt x="20557" y="321253"/>
                </a:lnTo>
                <a:lnTo>
                  <a:pt x="9289" y="365066"/>
                </a:lnTo>
                <a:lnTo>
                  <a:pt x="2360" y="410458"/>
                </a:lnTo>
                <a:lnTo>
                  <a:pt x="0" y="457200"/>
                </a:lnTo>
                <a:lnTo>
                  <a:pt x="2360" y="503941"/>
                </a:lnTo>
                <a:lnTo>
                  <a:pt x="9289" y="549333"/>
                </a:lnTo>
                <a:lnTo>
                  <a:pt x="20557" y="593146"/>
                </a:lnTo>
                <a:lnTo>
                  <a:pt x="35933" y="635150"/>
                </a:lnTo>
                <a:lnTo>
                  <a:pt x="55187" y="675116"/>
                </a:lnTo>
                <a:lnTo>
                  <a:pt x="78090" y="712812"/>
                </a:lnTo>
                <a:lnTo>
                  <a:pt x="104411" y="748009"/>
                </a:lnTo>
                <a:lnTo>
                  <a:pt x="133921" y="780478"/>
                </a:lnTo>
                <a:lnTo>
                  <a:pt x="166390" y="809988"/>
                </a:lnTo>
                <a:lnTo>
                  <a:pt x="201587" y="836309"/>
                </a:lnTo>
                <a:lnTo>
                  <a:pt x="239283" y="859212"/>
                </a:lnTo>
                <a:lnTo>
                  <a:pt x="279249" y="878466"/>
                </a:lnTo>
                <a:lnTo>
                  <a:pt x="321253" y="893842"/>
                </a:lnTo>
                <a:lnTo>
                  <a:pt x="365066" y="905110"/>
                </a:lnTo>
                <a:lnTo>
                  <a:pt x="410458" y="912039"/>
                </a:lnTo>
                <a:lnTo>
                  <a:pt x="457200" y="914400"/>
                </a:lnTo>
                <a:lnTo>
                  <a:pt x="503941" y="912039"/>
                </a:lnTo>
                <a:lnTo>
                  <a:pt x="549333" y="905110"/>
                </a:lnTo>
                <a:lnTo>
                  <a:pt x="593146" y="893842"/>
                </a:lnTo>
                <a:lnTo>
                  <a:pt x="635150" y="878466"/>
                </a:lnTo>
                <a:lnTo>
                  <a:pt x="675116" y="859212"/>
                </a:lnTo>
                <a:lnTo>
                  <a:pt x="712812" y="836309"/>
                </a:lnTo>
                <a:lnTo>
                  <a:pt x="748009" y="809988"/>
                </a:lnTo>
                <a:lnTo>
                  <a:pt x="780478" y="780478"/>
                </a:lnTo>
                <a:lnTo>
                  <a:pt x="809988" y="748009"/>
                </a:lnTo>
                <a:lnTo>
                  <a:pt x="836309" y="712812"/>
                </a:lnTo>
                <a:lnTo>
                  <a:pt x="859212" y="675116"/>
                </a:lnTo>
                <a:lnTo>
                  <a:pt x="878466" y="635150"/>
                </a:lnTo>
                <a:lnTo>
                  <a:pt x="893842" y="593146"/>
                </a:lnTo>
                <a:lnTo>
                  <a:pt x="905110" y="549333"/>
                </a:lnTo>
                <a:lnTo>
                  <a:pt x="912039" y="503941"/>
                </a:lnTo>
                <a:lnTo>
                  <a:pt x="914400" y="457200"/>
                </a:lnTo>
                <a:lnTo>
                  <a:pt x="912039" y="410458"/>
                </a:lnTo>
                <a:lnTo>
                  <a:pt x="905110" y="365066"/>
                </a:lnTo>
                <a:lnTo>
                  <a:pt x="893842" y="321253"/>
                </a:lnTo>
                <a:lnTo>
                  <a:pt x="878466" y="279249"/>
                </a:lnTo>
                <a:lnTo>
                  <a:pt x="859212" y="239283"/>
                </a:lnTo>
                <a:lnTo>
                  <a:pt x="836309" y="201587"/>
                </a:lnTo>
                <a:lnTo>
                  <a:pt x="809988" y="166390"/>
                </a:lnTo>
                <a:lnTo>
                  <a:pt x="780478" y="133921"/>
                </a:lnTo>
                <a:lnTo>
                  <a:pt x="748009" y="104411"/>
                </a:lnTo>
                <a:lnTo>
                  <a:pt x="712812" y="78090"/>
                </a:lnTo>
                <a:lnTo>
                  <a:pt x="675116" y="55187"/>
                </a:lnTo>
                <a:lnTo>
                  <a:pt x="635150" y="35933"/>
                </a:lnTo>
                <a:lnTo>
                  <a:pt x="593146" y="20557"/>
                </a:lnTo>
                <a:lnTo>
                  <a:pt x="549333" y="9289"/>
                </a:lnTo>
                <a:lnTo>
                  <a:pt x="503941" y="2360"/>
                </a:lnTo>
                <a:lnTo>
                  <a:pt x="457200" y="0"/>
                </a:lnTo>
                <a:close/>
              </a:path>
            </a:pathLst>
          </a:custGeom>
          <a:solidFill>
            <a:srgbClr val="F4716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488186" y="6171438"/>
            <a:ext cx="914400" cy="914400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10458" y="2360"/>
                </a:lnTo>
                <a:lnTo>
                  <a:pt x="365066" y="9289"/>
                </a:lnTo>
                <a:lnTo>
                  <a:pt x="321253" y="20557"/>
                </a:lnTo>
                <a:lnTo>
                  <a:pt x="279249" y="35933"/>
                </a:lnTo>
                <a:lnTo>
                  <a:pt x="239283" y="55187"/>
                </a:lnTo>
                <a:lnTo>
                  <a:pt x="201587" y="78090"/>
                </a:lnTo>
                <a:lnTo>
                  <a:pt x="166390" y="104411"/>
                </a:lnTo>
                <a:lnTo>
                  <a:pt x="133921" y="133921"/>
                </a:lnTo>
                <a:lnTo>
                  <a:pt x="104411" y="166390"/>
                </a:lnTo>
                <a:lnTo>
                  <a:pt x="78090" y="201587"/>
                </a:lnTo>
                <a:lnTo>
                  <a:pt x="55187" y="239283"/>
                </a:lnTo>
                <a:lnTo>
                  <a:pt x="35933" y="279249"/>
                </a:lnTo>
                <a:lnTo>
                  <a:pt x="20557" y="321253"/>
                </a:lnTo>
                <a:lnTo>
                  <a:pt x="9289" y="365066"/>
                </a:lnTo>
                <a:lnTo>
                  <a:pt x="2360" y="410458"/>
                </a:lnTo>
                <a:lnTo>
                  <a:pt x="0" y="457200"/>
                </a:lnTo>
                <a:lnTo>
                  <a:pt x="2360" y="503941"/>
                </a:lnTo>
                <a:lnTo>
                  <a:pt x="9289" y="549333"/>
                </a:lnTo>
                <a:lnTo>
                  <a:pt x="20557" y="593146"/>
                </a:lnTo>
                <a:lnTo>
                  <a:pt x="35933" y="635150"/>
                </a:lnTo>
                <a:lnTo>
                  <a:pt x="55187" y="675116"/>
                </a:lnTo>
                <a:lnTo>
                  <a:pt x="78090" y="712812"/>
                </a:lnTo>
                <a:lnTo>
                  <a:pt x="104411" y="748009"/>
                </a:lnTo>
                <a:lnTo>
                  <a:pt x="133921" y="780478"/>
                </a:lnTo>
                <a:lnTo>
                  <a:pt x="166390" y="809988"/>
                </a:lnTo>
                <a:lnTo>
                  <a:pt x="201587" y="836309"/>
                </a:lnTo>
                <a:lnTo>
                  <a:pt x="239283" y="859212"/>
                </a:lnTo>
                <a:lnTo>
                  <a:pt x="279249" y="878466"/>
                </a:lnTo>
                <a:lnTo>
                  <a:pt x="321253" y="893842"/>
                </a:lnTo>
                <a:lnTo>
                  <a:pt x="365066" y="905110"/>
                </a:lnTo>
                <a:lnTo>
                  <a:pt x="410458" y="912039"/>
                </a:lnTo>
                <a:lnTo>
                  <a:pt x="457200" y="914400"/>
                </a:lnTo>
                <a:lnTo>
                  <a:pt x="503941" y="912039"/>
                </a:lnTo>
                <a:lnTo>
                  <a:pt x="549333" y="905110"/>
                </a:lnTo>
                <a:lnTo>
                  <a:pt x="593146" y="893842"/>
                </a:lnTo>
                <a:lnTo>
                  <a:pt x="635150" y="878466"/>
                </a:lnTo>
                <a:lnTo>
                  <a:pt x="675116" y="859212"/>
                </a:lnTo>
                <a:lnTo>
                  <a:pt x="712812" y="836309"/>
                </a:lnTo>
                <a:lnTo>
                  <a:pt x="748009" y="809988"/>
                </a:lnTo>
                <a:lnTo>
                  <a:pt x="780478" y="780478"/>
                </a:lnTo>
                <a:lnTo>
                  <a:pt x="809988" y="748009"/>
                </a:lnTo>
                <a:lnTo>
                  <a:pt x="836309" y="712812"/>
                </a:lnTo>
                <a:lnTo>
                  <a:pt x="859212" y="675116"/>
                </a:lnTo>
                <a:lnTo>
                  <a:pt x="878466" y="635150"/>
                </a:lnTo>
                <a:lnTo>
                  <a:pt x="893842" y="593146"/>
                </a:lnTo>
                <a:lnTo>
                  <a:pt x="905110" y="549333"/>
                </a:lnTo>
                <a:lnTo>
                  <a:pt x="912039" y="503941"/>
                </a:lnTo>
                <a:lnTo>
                  <a:pt x="914400" y="457200"/>
                </a:lnTo>
                <a:lnTo>
                  <a:pt x="912039" y="410458"/>
                </a:lnTo>
                <a:lnTo>
                  <a:pt x="905110" y="365066"/>
                </a:lnTo>
                <a:lnTo>
                  <a:pt x="893842" y="321253"/>
                </a:lnTo>
                <a:lnTo>
                  <a:pt x="878466" y="279249"/>
                </a:lnTo>
                <a:lnTo>
                  <a:pt x="859212" y="239283"/>
                </a:lnTo>
                <a:lnTo>
                  <a:pt x="836309" y="201587"/>
                </a:lnTo>
                <a:lnTo>
                  <a:pt x="809988" y="166390"/>
                </a:lnTo>
                <a:lnTo>
                  <a:pt x="780478" y="133921"/>
                </a:lnTo>
                <a:lnTo>
                  <a:pt x="748009" y="104411"/>
                </a:lnTo>
                <a:lnTo>
                  <a:pt x="712812" y="78090"/>
                </a:lnTo>
                <a:lnTo>
                  <a:pt x="675116" y="55187"/>
                </a:lnTo>
                <a:lnTo>
                  <a:pt x="635150" y="35933"/>
                </a:lnTo>
                <a:lnTo>
                  <a:pt x="593146" y="20557"/>
                </a:lnTo>
                <a:lnTo>
                  <a:pt x="549333" y="9289"/>
                </a:lnTo>
                <a:lnTo>
                  <a:pt x="503941" y="2360"/>
                </a:lnTo>
                <a:lnTo>
                  <a:pt x="457200" y="0"/>
                </a:lnTo>
                <a:close/>
              </a:path>
            </a:pathLst>
          </a:custGeom>
          <a:solidFill>
            <a:srgbClr val="7BC7E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2861945" y="1409065"/>
            <a:ext cx="5245735" cy="55924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250000"/>
              </a:lnSpc>
              <a:spcBef>
                <a:spcPts val="95"/>
              </a:spcBef>
            </a:pPr>
            <a:r>
              <a:rPr sz="3200" b="1" spc="-5" dirty="0">
                <a:solidFill>
                  <a:srgbClr val="929292"/>
                </a:solidFill>
                <a:latin typeface="微软雅黑" panose="020B0503020204020204" charset="-122"/>
                <a:cs typeface="微软雅黑" panose="020B0503020204020204" charset="-122"/>
              </a:rPr>
              <a:t>快速高效的数据结构</a:t>
            </a:r>
            <a:endParaRPr sz="3200">
              <a:latin typeface="微软雅黑" panose="020B0503020204020204" charset="-122"/>
              <a:cs typeface="微软雅黑" panose="020B0503020204020204" charset="-122"/>
            </a:endParaRPr>
          </a:p>
          <a:p>
            <a:pPr marL="12700" marR="5080" algn="just">
              <a:lnSpc>
                <a:spcPct val="250000"/>
              </a:lnSpc>
              <a:spcBef>
                <a:spcPts val="1705"/>
              </a:spcBef>
            </a:pPr>
            <a:r>
              <a:rPr sz="3200" b="1" spc="-5" dirty="0">
                <a:solidFill>
                  <a:srgbClr val="929292"/>
                </a:solidFill>
                <a:latin typeface="微软雅黑" panose="020B0503020204020204" charset="-122"/>
                <a:cs typeface="微软雅黑" panose="020B0503020204020204" charset="-122"/>
              </a:rPr>
              <a:t>智能的数据处理功能 </a:t>
            </a:r>
            <a:endParaRPr sz="3200" b="1" spc="-5" dirty="0">
              <a:solidFill>
                <a:srgbClr val="929292"/>
              </a:solidFill>
              <a:latin typeface="微软雅黑" panose="020B0503020204020204" charset="-122"/>
              <a:cs typeface="微软雅黑" panose="020B0503020204020204" charset="-122"/>
            </a:endParaRPr>
          </a:p>
          <a:p>
            <a:pPr marL="12700" marR="5080" algn="just">
              <a:lnSpc>
                <a:spcPct val="250000"/>
              </a:lnSpc>
              <a:spcBef>
                <a:spcPts val="1705"/>
              </a:spcBef>
            </a:pPr>
            <a:r>
              <a:rPr sz="3200" b="1" spc="-5" dirty="0">
                <a:solidFill>
                  <a:srgbClr val="929292"/>
                </a:solidFill>
                <a:latin typeface="微软雅黑" panose="020B0503020204020204" charset="-122"/>
                <a:cs typeface="微软雅黑" panose="020B0503020204020204" charset="-122"/>
              </a:rPr>
              <a:t>方便的文件存取功能 </a:t>
            </a:r>
            <a:endParaRPr sz="3200" b="1" spc="-5" dirty="0">
              <a:solidFill>
                <a:srgbClr val="929292"/>
              </a:solidFill>
              <a:latin typeface="微软雅黑" panose="020B0503020204020204" charset="-122"/>
              <a:cs typeface="微软雅黑" panose="020B0503020204020204" charset="-122"/>
            </a:endParaRPr>
          </a:p>
          <a:p>
            <a:pPr marL="12700" marR="5080" algn="just">
              <a:lnSpc>
                <a:spcPct val="250000"/>
              </a:lnSpc>
              <a:spcBef>
                <a:spcPts val="1705"/>
              </a:spcBef>
            </a:pPr>
            <a:r>
              <a:rPr sz="3200" b="1" spc="-5" dirty="0">
                <a:solidFill>
                  <a:srgbClr val="929292"/>
                </a:solidFill>
                <a:latin typeface="微软雅黑" panose="020B0503020204020204" charset="-122"/>
                <a:cs typeface="微软雅黑" panose="020B0503020204020204" charset="-122"/>
              </a:rPr>
              <a:t>科研及商业应用广泛</a:t>
            </a:r>
            <a:endParaRPr sz="32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741551" y="4993004"/>
            <a:ext cx="409575" cy="295275"/>
          </a:xfrm>
          <a:custGeom>
            <a:avLst/>
            <a:gdLst/>
            <a:ahLst/>
            <a:cxnLst/>
            <a:rect l="l" t="t" r="r" b="b"/>
            <a:pathLst>
              <a:path w="409575" h="295275">
                <a:moveTo>
                  <a:pt x="102235" y="64516"/>
                </a:moveTo>
                <a:lnTo>
                  <a:pt x="95631" y="64516"/>
                </a:lnTo>
                <a:lnTo>
                  <a:pt x="73634" y="69010"/>
                </a:lnTo>
                <a:lnTo>
                  <a:pt x="55578" y="81232"/>
                </a:lnTo>
                <a:lnTo>
                  <a:pt x="43356" y="99288"/>
                </a:lnTo>
                <a:lnTo>
                  <a:pt x="38862" y="121285"/>
                </a:lnTo>
                <a:lnTo>
                  <a:pt x="38862" y="128016"/>
                </a:lnTo>
                <a:lnTo>
                  <a:pt x="40005" y="133477"/>
                </a:lnTo>
                <a:lnTo>
                  <a:pt x="41148" y="140208"/>
                </a:lnTo>
                <a:lnTo>
                  <a:pt x="24378" y="153054"/>
                </a:lnTo>
                <a:lnTo>
                  <a:pt x="11382" y="169545"/>
                </a:lnTo>
                <a:lnTo>
                  <a:pt x="2982" y="189178"/>
                </a:lnTo>
                <a:lnTo>
                  <a:pt x="0" y="211455"/>
                </a:lnTo>
                <a:lnTo>
                  <a:pt x="6625" y="243726"/>
                </a:lnTo>
                <a:lnTo>
                  <a:pt x="24622" y="270271"/>
                </a:lnTo>
                <a:lnTo>
                  <a:pt x="51167" y="288268"/>
                </a:lnTo>
                <a:lnTo>
                  <a:pt x="83438" y="294894"/>
                </a:lnTo>
                <a:lnTo>
                  <a:pt x="313563" y="294894"/>
                </a:lnTo>
                <a:lnTo>
                  <a:pt x="351008" y="287274"/>
                </a:lnTo>
                <a:lnTo>
                  <a:pt x="377387" y="269240"/>
                </a:lnTo>
                <a:lnTo>
                  <a:pt x="83438" y="269240"/>
                </a:lnTo>
                <a:lnTo>
                  <a:pt x="60781" y="264747"/>
                </a:lnTo>
                <a:lnTo>
                  <a:pt x="42386" y="252444"/>
                </a:lnTo>
                <a:lnTo>
                  <a:pt x="30039" y="234092"/>
                </a:lnTo>
                <a:lnTo>
                  <a:pt x="25526" y="211455"/>
                </a:lnTo>
                <a:lnTo>
                  <a:pt x="27551" y="196724"/>
                </a:lnTo>
                <a:lnTo>
                  <a:pt x="33337" y="183054"/>
                </a:lnTo>
                <a:lnTo>
                  <a:pt x="42457" y="171074"/>
                </a:lnTo>
                <a:lnTo>
                  <a:pt x="54482" y="161417"/>
                </a:lnTo>
                <a:lnTo>
                  <a:pt x="64819" y="155142"/>
                </a:lnTo>
                <a:lnTo>
                  <a:pt x="69643" y="149701"/>
                </a:lnTo>
                <a:lnTo>
                  <a:pt x="69681" y="142593"/>
                </a:lnTo>
                <a:lnTo>
                  <a:pt x="65659" y="131318"/>
                </a:lnTo>
                <a:lnTo>
                  <a:pt x="64516" y="128016"/>
                </a:lnTo>
                <a:lnTo>
                  <a:pt x="64516" y="121285"/>
                </a:lnTo>
                <a:lnTo>
                  <a:pt x="66877" y="109404"/>
                </a:lnTo>
                <a:lnTo>
                  <a:pt x="73406" y="99488"/>
                </a:lnTo>
                <a:lnTo>
                  <a:pt x="83268" y="92692"/>
                </a:lnTo>
                <a:lnTo>
                  <a:pt x="95631" y="90170"/>
                </a:lnTo>
                <a:lnTo>
                  <a:pt x="104521" y="89027"/>
                </a:lnTo>
                <a:lnTo>
                  <a:pt x="130955" y="89027"/>
                </a:lnTo>
                <a:lnTo>
                  <a:pt x="132324" y="87167"/>
                </a:lnTo>
                <a:lnTo>
                  <a:pt x="136779" y="77851"/>
                </a:lnTo>
                <a:lnTo>
                  <a:pt x="143859" y="66802"/>
                </a:lnTo>
                <a:lnTo>
                  <a:pt x="113411" y="66802"/>
                </a:lnTo>
                <a:lnTo>
                  <a:pt x="102235" y="64516"/>
                </a:lnTo>
                <a:close/>
              </a:path>
              <a:path w="409575" h="295275">
                <a:moveTo>
                  <a:pt x="287942" y="25654"/>
                </a:moveTo>
                <a:lnTo>
                  <a:pt x="217931" y="25654"/>
                </a:lnTo>
                <a:lnTo>
                  <a:pt x="250273" y="31761"/>
                </a:lnTo>
                <a:lnTo>
                  <a:pt x="277304" y="48704"/>
                </a:lnTo>
                <a:lnTo>
                  <a:pt x="296620" y="74410"/>
                </a:lnTo>
                <a:lnTo>
                  <a:pt x="305816" y="106807"/>
                </a:lnTo>
                <a:lnTo>
                  <a:pt x="307359" y="117155"/>
                </a:lnTo>
                <a:lnTo>
                  <a:pt x="310070" y="122920"/>
                </a:lnTo>
                <a:lnTo>
                  <a:pt x="315924" y="126184"/>
                </a:lnTo>
                <a:lnTo>
                  <a:pt x="326898" y="129032"/>
                </a:lnTo>
                <a:lnTo>
                  <a:pt x="349859" y="137969"/>
                </a:lnTo>
                <a:lnTo>
                  <a:pt x="367807" y="153574"/>
                </a:lnTo>
                <a:lnTo>
                  <a:pt x="379493" y="174180"/>
                </a:lnTo>
                <a:lnTo>
                  <a:pt x="383667" y="198120"/>
                </a:lnTo>
                <a:lnTo>
                  <a:pt x="378178" y="225627"/>
                </a:lnTo>
                <a:lnTo>
                  <a:pt x="363188" y="248253"/>
                </a:lnTo>
                <a:lnTo>
                  <a:pt x="340911" y="263592"/>
                </a:lnTo>
                <a:lnTo>
                  <a:pt x="313563" y="269240"/>
                </a:lnTo>
                <a:lnTo>
                  <a:pt x="377387" y="269240"/>
                </a:lnTo>
                <a:lnTo>
                  <a:pt x="381381" y="266509"/>
                </a:lnTo>
                <a:lnTo>
                  <a:pt x="401752" y="235743"/>
                </a:lnTo>
                <a:lnTo>
                  <a:pt x="409194" y="198120"/>
                </a:lnTo>
                <a:lnTo>
                  <a:pt x="403280" y="164887"/>
                </a:lnTo>
                <a:lnTo>
                  <a:pt x="386937" y="136763"/>
                </a:lnTo>
                <a:lnTo>
                  <a:pt x="362259" y="115949"/>
                </a:lnTo>
                <a:lnTo>
                  <a:pt x="331343" y="104648"/>
                </a:lnTo>
                <a:lnTo>
                  <a:pt x="319712" y="63382"/>
                </a:lnTo>
                <a:lnTo>
                  <a:pt x="295068" y="30178"/>
                </a:lnTo>
                <a:lnTo>
                  <a:pt x="287942" y="25654"/>
                </a:lnTo>
                <a:close/>
              </a:path>
              <a:path w="409575" h="295275">
                <a:moveTo>
                  <a:pt x="130955" y="89027"/>
                </a:moveTo>
                <a:lnTo>
                  <a:pt x="104521" y="89027"/>
                </a:lnTo>
                <a:lnTo>
                  <a:pt x="113411" y="92329"/>
                </a:lnTo>
                <a:lnTo>
                  <a:pt x="122223" y="94942"/>
                </a:lnTo>
                <a:lnTo>
                  <a:pt x="128000" y="93043"/>
                </a:lnTo>
                <a:lnTo>
                  <a:pt x="130955" y="89027"/>
                </a:lnTo>
                <a:close/>
              </a:path>
              <a:path w="409575" h="295275">
                <a:moveTo>
                  <a:pt x="217931" y="0"/>
                </a:moveTo>
                <a:lnTo>
                  <a:pt x="184384" y="4954"/>
                </a:lnTo>
                <a:lnTo>
                  <a:pt x="154812" y="18780"/>
                </a:lnTo>
                <a:lnTo>
                  <a:pt x="130671" y="39915"/>
                </a:lnTo>
                <a:lnTo>
                  <a:pt x="113411" y="66802"/>
                </a:lnTo>
                <a:lnTo>
                  <a:pt x="143859" y="66802"/>
                </a:lnTo>
                <a:lnTo>
                  <a:pt x="150727" y="56086"/>
                </a:lnTo>
                <a:lnTo>
                  <a:pt x="169878" y="39655"/>
                </a:lnTo>
                <a:lnTo>
                  <a:pt x="192768" y="29273"/>
                </a:lnTo>
                <a:lnTo>
                  <a:pt x="217931" y="25654"/>
                </a:lnTo>
                <a:lnTo>
                  <a:pt x="287942" y="25654"/>
                </a:lnTo>
                <a:lnTo>
                  <a:pt x="260209" y="8046"/>
                </a:lnTo>
                <a:lnTo>
                  <a:pt x="217931" y="0"/>
                </a:lnTo>
                <a:close/>
              </a:path>
            </a:pathLst>
          </a:custGeom>
          <a:solidFill>
            <a:srgbClr val="FBFBF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741551" y="4993004"/>
            <a:ext cx="409575" cy="295275"/>
          </a:xfrm>
          <a:custGeom>
            <a:avLst/>
            <a:gdLst/>
            <a:ahLst/>
            <a:cxnLst/>
            <a:rect l="l" t="t" r="r" b="b"/>
            <a:pathLst>
              <a:path w="409575" h="295275">
                <a:moveTo>
                  <a:pt x="331343" y="104648"/>
                </a:moveTo>
                <a:lnTo>
                  <a:pt x="319712" y="63382"/>
                </a:lnTo>
                <a:lnTo>
                  <a:pt x="295068" y="30178"/>
                </a:lnTo>
                <a:lnTo>
                  <a:pt x="260209" y="8046"/>
                </a:lnTo>
                <a:lnTo>
                  <a:pt x="217931" y="0"/>
                </a:lnTo>
                <a:lnTo>
                  <a:pt x="184384" y="4954"/>
                </a:lnTo>
                <a:lnTo>
                  <a:pt x="154812" y="18780"/>
                </a:lnTo>
                <a:lnTo>
                  <a:pt x="130671" y="39915"/>
                </a:lnTo>
                <a:lnTo>
                  <a:pt x="113411" y="66802"/>
                </a:lnTo>
                <a:lnTo>
                  <a:pt x="107823" y="65659"/>
                </a:lnTo>
                <a:lnTo>
                  <a:pt x="102235" y="64516"/>
                </a:lnTo>
                <a:lnTo>
                  <a:pt x="95631" y="64516"/>
                </a:lnTo>
                <a:lnTo>
                  <a:pt x="73634" y="69010"/>
                </a:lnTo>
                <a:lnTo>
                  <a:pt x="55578" y="81232"/>
                </a:lnTo>
                <a:lnTo>
                  <a:pt x="43356" y="99288"/>
                </a:lnTo>
                <a:lnTo>
                  <a:pt x="38862" y="121285"/>
                </a:lnTo>
                <a:lnTo>
                  <a:pt x="38862" y="128016"/>
                </a:lnTo>
                <a:lnTo>
                  <a:pt x="40005" y="133477"/>
                </a:lnTo>
                <a:lnTo>
                  <a:pt x="41148" y="140208"/>
                </a:lnTo>
                <a:lnTo>
                  <a:pt x="24378" y="153054"/>
                </a:lnTo>
                <a:lnTo>
                  <a:pt x="11382" y="169545"/>
                </a:lnTo>
                <a:lnTo>
                  <a:pt x="2982" y="189178"/>
                </a:lnTo>
                <a:lnTo>
                  <a:pt x="0" y="211455"/>
                </a:lnTo>
                <a:lnTo>
                  <a:pt x="6625" y="243726"/>
                </a:lnTo>
                <a:lnTo>
                  <a:pt x="24622" y="270271"/>
                </a:lnTo>
                <a:lnTo>
                  <a:pt x="51167" y="288268"/>
                </a:lnTo>
                <a:lnTo>
                  <a:pt x="83438" y="294894"/>
                </a:lnTo>
                <a:lnTo>
                  <a:pt x="216479" y="294894"/>
                </a:lnTo>
                <a:lnTo>
                  <a:pt x="284797" y="294894"/>
                </a:lnTo>
                <a:lnTo>
                  <a:pt x="309967" y="294894"/>
                </a:lnTo>
                <a:lnTo>
                  <a:pt x="313563" y="294894"/>
                </a:lnTo>
                <a:lnTo>
                  <a:pt x="351008" y="287274"/>
                </a:lnTo>
                <a:lnTo>
                  <a:pt x="381381" y="266509"/>
                </a:lnTo>
                <a:lnTo>
                  <a:pt x="401752" y="235743"/>
                </a:lnTo>
                <a:lnTo>
                  <a:pt x="409194" y="198120"/>
                </a:lnTo>
                <a:lnTo>
                  <a:pt x="403280" y="164887"/>
                </a:lnTo>
                <a:lnTo>
                  <a:pt x="386937" y="136763"/>
                </a:lnTo>
                <a:lnTo>
                  <a:pt x="362259" y="115949"/>
                </a:lnTo>
                <a:lnTo>
                  <a:pt x="331343" y="104648"/>
                </a:lnTo>
                <a:close/>
              </a:path>
            </a:pathLst>
          </a:custGeom>
          <a:ln w="9906">
            <a:solidFill>
              <a:srgbClr val="FBFBF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767077" y="5018659"/>
            <a:ext cx="358140" cy="243840"/>
          </a:xfrm>
          <a:custGeom>
            <a:avLst/>
            <a:gdLst/>
            <a:ahLst/>
            <a:cxnLst/>
            <a:rect l="l" t="t" r="r" b="b"/>
            <a:pathLst>
              <a:path w="358139" h="243839">
                <a:moveTo>
                  <a:pt x="288036" y="243586"/>
                </a:moveTo>
                <a:lnTo>
                  <a:pt x="154995" y="243586"/>
                </a:lnTo>
                <a:lnTo>
                  <a:pt x="86677" y="243586"/>
                </a:lnTo>
                <a:lnTo>
                  <a:pt x="61507" y="243586"/>
                </a:lnTo>
                <a:lnTo>
                  <a:pt x="57912" y="243586"/>
                </a:lnTo>
                <a:lnTo>
                  <a:pt x="35254" y="239093"/>
                </a:lnTo>
                <a:lnTo>
                  <a:pt x="16859" y="226790"/>
                </a:lnTo>
                <a:lnTo>
                  <a:pt x="4512" y="208438"/>
                </a:lnTo>
                <a:lnTo>
                  <a:pt x="0" y="185801"/>
                </a:lnTo>
                <a:lnTo>
                  <a:pt x="2024" y="171070"/>
                </a:lnTo>
                <a:lnTo>
                  <a:pt x="7810" y="157400"/>
                </a:lnTo>
                <a:lnTo>
                  <a:pt x="16930" y="145420"/>
                </a:lnTo>
                <a:lnTo>
                  <a:pt x="28956" y="135763"/>
                </a:lnTo>
                <a:lnTo>
                  <a:pt x="39292" y="129488"/>
                </a:lnTo>
                <a:lnTo>
                  <a:pt x="44116" y="124047"/>
                </a:lnTo>
                <a:lnTo>
                  <a:pt x="44154" y="116939"/>
                </a:lnTo>
                <a:lnTo>
                  <a:pt x="40132" y="105664"/>
                </a:lnTo>
                <a:lnTo>
                  <a:pt x="38989" y="102362"/>
                </a:lnTo>
                <a:lnTo>
                  <a:pt x="38989" y="98933"/>
                </a:lnTo>
                <a:lnTo>
                  <a:pt x="38989" y="95631"/>
                </a:lnTo>
                <a:lnTo>
                  <a:pt x="41350" y="83750"/>
                </a:lnTo>
                <a:lnTo>
                  <a:pt x="47879" y="73834"/>
                </a:lnTo>
                <a:lnTo>
                  <a:pt x="57741" y="67038"/>
                </a:lnTo>
                <a:lnTo>
                  <a:pt x="70104" y="64516"/>
                </a:lnTo>
                <a:lnTo>
                  <a:pt x="78994" y="63373"/>
                </a:lnTo>
                <a:lnTo>
                  <a:pt x="87884" y="66675"/>
                </a:lnTo>
                <a:lnTo>
                  <a:pt x="96696" y="69288"/>
                </a:lnTo>
                <a:lnTo>
                  <a:pt x="102473" y="67389"/>
                </a:lnTo>
                <a:lnTo>
                  <a:pt x="106797" y="61513"/>
                </a:lnTo>
                <a:lnTo>
                  <a:pt x="111252" y="52197"/>
                </a:lnTo>
                <a:lnTo>
                  <a:pt x="125200" y="30432"/>
                </a:lnTo>
                <a:lnTo>
                  <a:pt x="144351" y="14001"/>
                </a:lnTo>
                <a:lnTo>
                  <a:pt x="167241" y="3619"/>
                </a:lnTo>
                <a:lnTo>
                  <a:pt x="192405" y="0"/>
                </a:lnTo>
                <a:lnTo>
                  <a:pt x="224746" y="6107"/>
                </a:lnTo>
                <a:lnTo>
                  <a:pt x="251777" y="23050"/>
                </a:lnTo>
                <a:lnTo>
                  <a:pt x="271093" y="48756"/>
                </a:lnTo>
                <a:lnTo>
                  <a:pt x="280289" y="81153"/>
                </a:lnTo>
                <a:lnTo>
                  <a:pt x="281832" y="91501"/>
                </a:lnTo>
                <a:lnTo>
                  <a:pt x="284543" y="97266"/>
                </a:lnTo>
                <a:lnTo>
                  <a:pt x="290397" y="100530"/>
                </a:lnTo>
                <a:lnTo>
                  <a:pt x="301371" y="103378"/>
                </a:lnTo>
                <a:lnTo>
                  <a:pt x="324332" y="112315"/>
                </a:lnTo>
                <a:lnTo>
                  <a:pt x="342280" y="127920"/>
                </a:lnTo>
                <a:lnTo>
                  <a:pt x="353966" y="148526"/>
                </a:lnTo>
                <a:lnTo>
                  <a:pt x="358140" y="172466"/>
                </a:lnTo>
                <a:lnTo>
                  <a:pt x="352651" y="199973"/>
                </a:lnTo>
                <a:lnTo>
                  <a:pt x="337661" y="222599"/>
                </a:lnTo>
                <a:lnTo>
                  <a:pt x="315384" y="237938"/>
                </a:lnTo>
                <a:lnTo>
                  <a:pt x="288036" y="243586"/>
                </a:lnTo>
                <a:close/>
              </a:path>
            </a:pathLst>
          </a:custGeom>
          <a:ln w="9906">
            <a:solidFill>
              <a:srgbClr val="FBFBF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797557" y="3539490"/>
            <a:ext cx="337185" cy="276225"/>
          </a:xfrm>
          <a:custGeom>
            <a:avLst/>
            <a:gdLst/>
            <a:ahLst/>
            <a:cxnLst/>
            <a:rect l="l" t="t" r="r" b="b"/>
            <a:pathLst>
              <a:path w="337185" h="276225">
                <a:moveTo>
                  <a:pt x="245324" y="261493"/>
                </a:moveTo>
                <a:lnTo>
                  <a:pt x="133477" y="261493"/>
                </a:lnTo>
                <a:lnTo>
                  <a:pt x="146792" y="267592"/>
                </a:lnTo>
                <a:lnTo>
                  <a:pt x="160464" y="272097"/>
                </a:lnTo>
                <a:lnTo>
                  <a:pt x="174517" y="274887"/>
                </a:lnTo>
                <a:lnTo>
                  <a:pt x="188975" y="275844"/>
                </a:lnTo>
                <a:lnTo>
                  <a:pt x="208565" y="274296"/>
                </a:lnTo>
                <a:lnTo>
                  <a:pt x="227203" y="269652"/>
                </a:lnTo>
                <a:lnTo>
                  <a:pt x="244697" y="261913"/>
                </a:lnTo>
                <a:lnTo>
                  <a:pt x="245324" y="261493"/>
                </a:lnTo>
                <a:close/>
              </a:path>
              <a:path w="337185" h="276225">
                <a:moveTo>
                  <a:pt x="111887" y="0"/>
                </a:moveTo>
                <a:lnTo>
                  <a:pt x="81539" y="6151"/>
                </a:lnTo>
                <a:lnTo>
                  <a:pt x="56753" y="22923"/>
                </a:lnTo>
                <a:lnTo>
                  <a:pt x="40038" y="47791"/>
                </a:lnTo>
                <a:lnTo>
                  <a:pt x="33909" y="78232"/>
                </a:lnTo>
                <a:lnTo>
                  <a:pt x="34030" y="86455"/>
                </a:lnTo>
                <a:lnTo>
                  <a:pt x="34925" y="93725"/>
                </a:lnTo>
                <a:lnTo>
                  <a:pt x="36956" y="100837"/>
                </a:lnTo>
                <a:lnTo>
                  <a:pt x="21645" y="115210"/>
                </a:lnTo>
                <a:lnTo>
                  <a:pt x="10001" y="133048"/>
                </a:lnTo>
                <a:lnTo>
                  <a:pt x="2595" y="153576"/>
                </a:lnTo>
                <a:lnTo>
                  <a:pt x="0" y="176022"/>
                </a:lnTo>
                <a:lnTo>
                  <a:pt x="7405" y="212504"/>
                </a:lnTo>
                <a:lnTo>
                  <a:pt x="27622" y="242617"/>
                </a:lnTo>
                <a:lnTo>
                  <a:pt x="57650" y="263086"/>
                </a:lnTo>
                <a:lnTo>
                  <a:pt x="94487" y="270637"/>
                </a:lnTo>
                <a:lnTo>
                  <a:pt x="104473" y="270065"/>
                </a:lnTo>
                <a:lnTo>
                  <a:pt x="114363" y="268350"/>
                </a:lnTo>
                <a:lnTo>
                  <a:pt x="124063" y="265493"/>
                </a:lnTo>
                <a:lnTo>
                  <a:pt x="133477" y="261493"/>
                </a:lnTo>
                <a:lnTo>
                  <a:pt x="245324" y="261493"/>
                </a:lnTo>
                <a:lnTo>
                  <a:pt x="260858" y="251079"/>
                </a:lnTo>
                <a:lnTo>
                  <a:pt x="262890" y="251079"/>
                </a:lnTo>
                <a:lnTo>
                  <a:pt x="291744" y="245296"/>
                </a:lnTo>
                <a:lnTo>
                  <a:pt x="295229" y="242950"/>
                </a:lnTo>
                <a:lnTo>
                  <a:pt x="188975" y="242950"/>
                </a:lnTo>
                <a:lnTo>
                  <a:pt x="176821" y="242008"/>
                </a:lnTo>
                <a:lnTo>
                  <a:pt x="165179" y="239315"/>
                </a:lnTo>
                <a:lnTo>
                  <a:pt x="161085" y="237744"/>
                </a:lnTo>
                <a:lnTo>
                  <a:pt x="94487" y="237744"/>
                </a:lnTo>
                <a:lnTo>
                  <a:pt x="70558" y="232868"/>
                </a:lnTo>
                <a:lnTo>
                  <a:pt x="50974" y="219598"/>
                </a:lnTo>
                <a:lnTo>
                  <a:pt x="37748" y="199971"/>
                </a:lnTo>
                <a:lnTo>
                  <a:pt x="32893" y="176022"/>
                </a:lnTo>
                <a:lnTo>
                  <a:pt x="37748" y="152019"/>
                </a:lnTo>
                <a:lnTo>
                  <a:pt x="50974" y="132397"/>
                </a:lnTo>
                <a:lnTo>
                  <a:pt x="70558" y="119157"/>
                </a:lnTo>
                <a:lnTo>
                  <a:pt x="94487" y="114300"/>
                </a:lnTo>
                <a:lnTo>
                  <a:pt x="120676" y="114300"/>
                </a:lnTo>
                <a:lnTo>
                  <a:pt x="124206" y="110109"/>
                </a:lnTo>
                <a:lnTo>
                  <a:pt x="137826" y="96448"/>
                </a:lnTo>
                <a:lnTo>
                  <a:pt x="153543" y="86455"/>
                </a:lnTo>
                <a:lnTo>
                  <a:pt x="170783" y="80319"/>
                </a:lnTo>
                <a:lnTo>
                  <a:pt x="188975" y="78232"/>
                </a:lnTo>
                <a:lnTo>
                  <a:pt x="269075" y="78232"/>
                </a:lnTo>
                <a:lnTo>
                  <a:pt x="250031" y="62547"/>
                </a:lnTo>
                <a:lnTo>
                  <a:pt x="221027" y="49799"/>
                </a:lnTo>
                <a:lnTo>
                  <a:pt x="188975" y="45338"/>
                </a:lnTo>
                <a:lnTo>
                  <a:pt x="182753" y="45338"/>
                </a:lnTo>
                <a:lnTo>
                  <a:pt x="170965" y="26949"/>
                </a:lnTo>
                <a:lnTo>
                  <a:pt x="154654" y="12620"/>
                </a:lnTo>
                <a:lnTo>
                  <a:pt x="134675" y="3315"/>
                </a:lnTo>
                <a:lnTo>
                  <a:pt x="111887" y="0"/>
                </a:lnTo>
                <a:close/>
              </a:path>
              <a:path w="337185" h="276225">
                <a:moveTo>
                  <a:pt x="249555" y="217170"/>
                </a:moveTo>
                <a:lnTo>
                  <a:pt x="204092" y="241611"/>
                </a:lnTo>
                <a:lnTo>
                  <a:pt x="188975" y="242950"/>
                </a:lnTo>
                <a:lnTo>
                  <a:pt x="295229" y="242950"/>
                </a:lnTo>
                <a:lnTo>
                  <a:pt x="315229" y="229489"/>
                </a:lnTo>
                <a:lnTo>
                  <a:pt x="322818" y="218186"/>
                </a:lnTo>
                <a:lnTo>
                  <a:pt x="257683" y="218186"/>
                </a:lnTo>
                <a:lnTo>
                  <a:pt x="249555" y="217170"/>
                </a:lnTo>
                <a:close/>
              </a:path>
              <a:path w="337185" h="276225">
                <a:moveTo>
                  <a:pt x="134493" y="223393"/>
                </a:moveTo>
                <a:lnTo>
                  <a:pt x="94487" y="237744"/>
                </a:lnTo>
                <a:lnTo>
                  <a:pt x="161085" y="237744"/>
                </a:lnTo>
                <a:lnTo>
                  <a:pt x="154132" y="235075"/>
                </a:lnTo>
                <a:lnTo>
                  <a:pt x="143764" y="229489"/>
                </a:lnTo>
                <a:lnTo>
                  <a:pt x="134493" y="223393"/>
                </a:lnTo>
                <a:close/>
              </a:path>
              <a:path w="337185" h="276225">
                <a:moveTo>
                  <a:pt x="269075" y="78232"/>
                </a:moveTo>
                <a:lnTo>
                  <a:pt x="188975" y="78232"/>
                </a:lnTo>
                <a:lnTo>
                  <a:pt x="213415" y="81770"/>
                </a:lnTo>
                <a:lnTo>
                  <a:pt x="235045" y="91868"/>
                </a:lnTo>
                <a:lnTo>
                  <a:pt x="252626" y="107753"/>
                </a:lnTo>
                <a:lnTo>
                  <a:pt x="264922" y="128650"/>
                </a:lnTo>
                <a:lnTo>
                  <a:pt x="267969" y="135889"/>
                </a:lnTo>
                <a:lnTo>
                  <a:pt x="275209" y="137922"/>
                </a:lnTo>
                <a:lnTo>
                  <a:pt x="287033" y="143623"/>
                </a:lnTo>
                <a:lnTo>
                  <a:pt x="296084" y="152479"/>
                </a:lnTo>
                <a:lnTo>
                  <a:pt x="301873" y="163835"/>
                </a:lnTo>
                <a:lnTo>
                  <a:pt x="303911" y="177037"/>
                </a:lnTo>
                <a:lnTo>
                  <a:pt x="300680" y="193004"/>
                </a:lnTo>
                <a:lnTo>
                  <a:pt x="291877" y="206089"/>
                </a:lnTo>
                <a:lnTo>
                  <a:pt x="278836" y="214935"/>
                </a:lnTo>
                <a:lnTo>
                  <a:pt x="262890" y="218186"/>
                </a:lnTo>
                <a:lnTo>
                  <a:pt x="322818" y="218186"/>
                </a:lnTo>
                <a:lnTo>
                  <a:pt x="331023" y="205966"/>
                </a:lnTo>
                <a:lnTo>
                  <a:pt x="336804" y="177037"/>
                </a:lnTo>
                <a:lnTo>
                  <a:pt x="333666" y="155420"/>
                </a:lnTo>
                <a:lnTo>
                  <a:pt x="324754" y="136112"/>
                </a:lnTo>
                <a:lnTo>
                  <a:pt x="310818" y="120280"/>
                </a:lnTo>
                <a:lnTo>
                  <a:pt x="292608" y="109093"/>
                </a:lnTo>
                <a:lnTo>
                  <a:pt x="274415" y="82629"/>
                </a:lnTo>
                <a:lnTo>
                  <a:pt x="269075" y="78232"/>
                </a:lnTo>
                <a:close/>
              </a:path>
              <a:path w="337185" h="276225">
                <a:moveTo>
                  <a:pt x="120676" y="114300"/>
                </a:moveTo>
                <a:lnTo>
                  <a:pt x="103759" y="114300"/>
                </a:lnTo>
                <a:lnTo>
                  <a:pt x="107823" y="115315"/>
                </a:lnTo>
                <a:lnTo>
                  <a:pt x="118110" y="117348"/>
                </a:lnTo>
                <a:lnTo>
                  <a:pt x="120676" y="114300"/>
                </a:lnTo>
                <a:close/>
              </a:path>
            </a:pathLst>
          </a:custGeom>
          <a:solidFill>
            <a:srgbClr val="FBFBF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892807" y="3465576"/>
            <a:ext cx="33020" cy="49530"/>
          </a:xfrm>
          <a:custGeom>
            <a:avLst/>
            <a:gdLst/>
            <a:ahLst/>
            <a:cxnLst/>
            <a:rect l="l" t="t" r="r" b="b"/>
            <a:pathLst>
              <a:path w="33019" h="49529">
                <a:moveTo>
                  <a:pt x="16383" y="0"/>
                </a:moveTo>
                <a:lnTo>
                  <a:pt x="12965" y="2694"/>
                </a:lnTo>
                <a:lnTo>
                  <a:pt x="7429" y="9937"/>
                </a:lnTo>
                <a:lnTo>
                  <a:pt x="2274" y="20466"/>
                </a:lnTo>
                <a:lnTo>
                  <a:pt x="0" y="33020"/>
                </a:lnTo>
                <a:lnTo>
                  <a:pt x="0" y="44323"/>
                </a:lnTo>
                <a:lnTo>
                  <a:pt x="9271" y="49529"/>
                </a:lnTo>
                <a:lnTo>
                  <a:pt x="23494" y="49529"/>
                </a:lnTo>
                <a:lnTo>
                  <a:pt x="32766" y="44323"/>
                </a:lnTo>
                <a:lnTo>
                  <a:pt x="32766" y="33020"/>
                </a:lnTo>
                <a:lnTo>
                  <a:pt x="30491" y="20466"/>
                </a:lnTo>
                <a:lnTo>
                  <a:pt x="25336" y="9937"/>
                </a:lnTo>
                <a:lnTo>
                  <a:pt x="19800" y="2694"/>
                </a:lnTo>
                <a:lnTo>
                  <a:pt x="16383" y="0"/>
                </a:lnTo>
                <a:close/>
              </a:path>
            </a:pathLst>
          </a:custGeom>
          <a:solidFill>
            <a:srgbClr val="FBFBF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757172" y="3601211"/>
            <a:ext cx="49530" cy="33020"/>
          </a:xfrm>
          <a:custGeom>
            <a:avLst/>
            <a:gdLst/>
            <a:ahLst/>
            <a:cxnLst/>
            <a:rect l="l" t="t" r="r" b="b"/>
            <a:pathLst>
              <a:path w="49530" h="33020">
                <a:moveTo>
                  <a:pt x="45338" y="0"/>
                </a:moveTo>
                <a:lnTo>
                  <a:pt x="33019" y="0"/>
                </a:lnTo>
                <a:lnTo>
                  <a:pt x="20609" y="2274"/>
                </a:lnTo>
                <a:lnTo>
                  <a:pt x="10318" y="7429"/>
                </a:lnTo>
                <a:lnTo>
                  <a:pt x="3123" y="12965"/>
                </a:lnTo>
                <a:lnTo>
                  <a:pt x="0" y="16383"/>
                </a:lnTo>
                <a:lnTo>
                  <a:pt x="3123" y="19371"/>
                </a:lnTo>
                <a:lnTo>
                  <a:pt x="10318" y="24955"/>
                </a:lnTo>
                <a:lnTo>
                  <a:pt x="20609" y="30349"/>
                </a:lnTo>
                <a:lnTo>
                  <a:pt x="33019" y="32765"/>
                </a:lnTo>
                <a:lnTo>
                  <a:pt x="45338" y="32765"/>
                </a:lnTo>
                <a:lnTo>
                  <a:pt x="49529" y="23495"/>
                </a:lnTo>
                <a:lnTo>
                  <a:pt x="49529" y="9271"/>
                </a:lnTo>
                <a:lnTo>
                  <a:pt x="45338" y="0"/>
                </a:lnTo>
                <a:close/>
              </a:path>
            </a:pathLst>
          </a:custGeom>
          <a:solidFill>
            <a:srgbClr val="FBFBF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976786" y="3509631"/>
            <a:ext cx="40640" cy="40640"/>
          </a:xfrm>
          <a:custGeom>
            <a:avLst/>
            <a:gdLst/>
            <a:ahLst/>
            <a:cxnLst/>
            <a:rect l="l" t="t" r="r" b="b"/>
            <a:pathLst>
              <a:path w="40639" h="40639">
                <a:moveTo>
                  <a:pt x="35391" y="0"/>
                </a:moveTo>
                <a:lnTo>
                  <a:pt x="833" y="18585"/>
                </a:lnTo>
                <a:lnTo>
                  <a:pt x="0" y="25080"/>
                </a:lnTo>
                <a:lnTo>
                  <a:pt x="1690" y="30789"/>
                </a:lnTo>
                <a:lnTo>
                  <a:pt x="5048" y="35319"/>
                </a:lnTo>
                <a:lnTo>
                  <a:pt x="9562" y="38677"/>
                </a:lnTo>
                <a:lnTo>
                  <a:pt x="15160" y="40368"/>
                </a:lnTo>
                <a:lnTo>
                  <a:pt x="21353" y="39534"/>
                </a:lnTo>
                <a:lnTo>
                  <a:pt x="27654" y="35319"/>
                </a:lnTo>
                <a:lnTo>
                  <a:pt x="34919" y="24951"/>
                </a:lnTo>
                <a:lnTo>
                  <a:pt x="38814" y="13999"/>
                </a:lnTo>
                <a:lnTo>
                  <a:pt x="40209" y="4976"/>
                </a:lnTo>
                <a:lnTo>
                  <a:pt x="39973" y="394"/>
                </a:lnTo>
                <a:lnTo>
                  <a:pt x="35391" y="0"/>
                </a:lnTo>
                <a:close/>
              </a:path>
            </a:pathLst>
          </a:custGeom>
          <a:solidFill>
            <a:srgbClr val="FBFBF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801367" y="3509631"/>
            <a:ext cx="40640" cy="40640"/>
          </a:xfrm>
          <a:custGeom>
            <a:avLst/>
            <a:gdLst/>
            <a:ahLst/>
            <a:cxnLst/>
            <a:rect l="l" t="t" r="r" b="b"/>
            <a:pathLst>
              <a:path w="40639" h="40639">
                <a:moveTo>
                  <a:pt x="4581" y="0"/>
                </a:moveTo>
                <a:lnTo>
                  <a:pt x="0" y="394"/>
                </a:lnTo>
                <a:lnTo>
                  <a:pt x="192" y="4976"/>
                </a:lnTo>
                <a:lnTo>
                  <a:pt x="1539" y="13999"/>
                </a:lnTo>
                <a:lnTo>
                  <a:pt x="5197" y="24951"/>
                </a:lnTo>
                <a:lnTo>
                  <a:pt x="12318" y="35319"/>
                </a:lnTo>
                <a:lnTo>
                  <a:pt x="18619" y="39534"/>
                </a:lnTo>
                <a:lnTo>
                  <a:pt x="24812" y="40368"/>
                </a:lnTo>
                <a:lnTo>
                  <a:pt x="30410" y="38677"/>
                </a:lnTo>
                <a:lnTo>
                  <a:pt x="34925" y="35319"/>
                </a:lnTo>
                <a:lnTo>
                  <a:pt x="38425" y="30789"/>
                </a:lnTo>
                <a:lnTo>
                  <a:pt x="40354" y="25080"/>
                </a:lnTo>
                <a:lnTo>
                  <a:pt x="39568" y="18585"/>
                </a:lnTo>
                <a:lnTo>
                  <a:pt x="34925" y="11697"/>
                </a:lnTo>
                <a:lnTo>
                  <a:pt x="24556" y="4591"/>
                </a:lnTo>
                <a:lnTo>
                  <a:pt x="13604" y="1045"/>
                </a:lnTo>
                <a:lnTo>
                  <a:pt x="4581" y="0"/>
                </a:lnTo>
                <a:close/>
              </a:path>
            </a:pathLst>
          </a:custGeom>
          <a:solidFill>
            <a:srgbClr val="FBFBF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756410" y="6499097"/>
            <a:ext cx="379095" cy="260350"/>
          </a:xfrm>
          <a:custGeom>
            <a:avLst/>
            <a:gdLst/>
            <a:ahLst/>
            <a:cxnLst/>
            <a:rect l="l" t="t" r="r" b="b"/>
            <a:pathLst>
              <a:path w="379094" h="260350">
                <a:moveTo>
                  <a:pt x="273706" y="244728"/>
                </a:moveTo>
                <a:lnTo>
                  <a:pt x="150113" y="244728"/>
                </a:lnTo>
                <a:lnTo>
                  <a:pt x="165018" y="251483"/>
                </a:lnTo>
                <a:lnTo>
                  <a:pt x="180387" y="256190"/>
                </a:lnTo>
                <a:lnTo>
                  <a:pt x="196209" y="258945"/>
                </a:lnTo>
                <a:lnTo>
                  <a:pt x="212470" y="259841"/>
                </a:lnTo>
                <a:lnTo>
                  <a:pt x="234003" y="258103"/>
                </a:lnTo>
                <a:lnTo>
                  <a:pt x="255000" y="252888"/>
                </a:lnTo>
                <a:lnTo>
                  <a:pt x="273706" y="244728"/>
                </a:lnTo>
                <a:close/>
              </a:path>
              <a:path w="379094" h="260350">
                <a:moveTo>
                  <a:pt x="114300" y="40639"/>
                </a:moveTo>
                <a:lnTo>
                  <a:pt x="106171" y="40639"/>
                </a:lnTo>
                <a:lnTo>
                  <a:pt x="64775" y="48986"/>
                </a:lnTo>
                <a:lnTo>
                  <a:pt x="31035" y="71786"/>
                </a:lnTo>
                <a:lnTo>
                  <a:pt x="8320" y="105683"/>
                </a:lnTo>
                <a:lnTo>
                  <a:pt x="0" y="147319"/>
                </a:lnTo>
                <a:lnTo>
                  <a:pt x="8320" y="188956"/>
                </a:lnTo>
                <a:lnTo>
                  <a:pt x="31035" y="222853"/>
                </a:lnTo>
                <a:lnTo>
                  <a:pt x="64775" y="245653"/>
                </a:lnTo>
                <a:lnTo>
                  <a:pt x="106171" y="253999"/>
                </a:lnTo>
                <a:lnTo>
                  <a:pt x="117467" y="253372"/>
                </a:lnTo>
                <a:lnTo>
                  <a:pt x="128619" y="251555"/>
                </a:lnTo>
                <a:lnTo>
                  <a:pt x="139533" y="248642"/>
                </a:lnTo>
                <a:lnTo>
                  <a:pt x="150113" y="244728"/>
                </a:lnTo>
                <a:lnTo>
                  <a:pt x="273706" y="244728"/>
                </a:lnTo>
                <a:lnTo>
                  <a:pt x="274925" y="244197"/>
                </a:lnTo>
                <a:lnTo>
                  <a:pt x="293242" y="232028"/>
                </a:lnTo>
                <a:lnTo>
                  <a:pt x="295528" y="232028"/>
                </a:lnTo>
                <a:lnTo>
                  <a:pt x="328029" y="225490"/>
                </a:lnTo>
                <a:lnTo>
                  <a:pt x="332072" y="222757"/>
                </a:lnTo>
                <a:lnTo>
                  <a:pt x="212470" y="222757"/>
                </a:lnTo>
                <a:lnTo>
                  <a:pt x="198818" y="221861"/>
                </a:lnTo>
                <a:lnTo>
                  <a:pt x="185737" y="219106"/>
                </a:lnTo>
                <a:lnTo>
                  <a:pt x="179959" y="216915"/>
                </a:lnTo>
                <a:lnTo>
                  <a:pt x="106171" y="216915"/>
                </a:lnTo>
                <a:lnTo>
                  <a:pt x="79283" y="211417"/>
                </a:lnTo>
                <a:lnTo>
                  <a:pt x="57276" y="196453"/>
                </a:lnTo>
                <a:lnTo>
                  <a:pt x="42414" y="174321"/>
                </a:lnTo>
                <a:lnTo>
                  <a:pt x="36956" y="147319"/>
                </a:lnTo>
                <a:lnTo>
                  <a:pt x="42414" y="120318"/>
                </a:lnTo>
                <a:lnTo>
                  <a:pt x="57276" y="98186"/>
                </a:lnTo>
                <a:lnTo>
                  <a:pt x="79283" y="83222"/>
                </a:lnTo>
                <a:lnTo>
                  <a:pt x="106171" y="77724"/>
                </a:lnTo>
                <a:lnTo>
                  <a:pt x="136270" y="77724"/>
                </a:lnTo>
                <a:lnTo>
                  <a:pt x="139700" y="73025"/>
                </a:lnTo>
                <a:lnTo>
                  <a:pt x="154838" y="57657"/>
                </a:lnTo>
                <a:lnTo>
                  <a:pt x="172227" y="46386"/>
                </a:lnTo>
                <a:lnTo>
                  <a:pt x="185047" y="41782"/>
                </a:lnTo>
                <a:lnTo>
                  <a:pt x="117728" y="41782"/>
                </a:lnTo>
                <a:lnTo>
                  <a:pt x="114300" y="40639"/>
                </a:lnTo>
                <a:close/>
              </a:path>
              <a:path w="379094" h="260350">
                <a:moveTo>
                  <a:pt x="280542" y="193674"/>
                </a:moveTo>
                <a:lnTo>
                  <a:pt x="245792" y="216804"/>
                </a:lnTo>
                <a:lnTo>
                  <a:pt x="212470" y="222757"/>
                </a:lnTo>
                <a:lnTo>
                  <a:pt x="332072" y="222757"/>
                </a:lnTo>
                <a:lnTo>
                  <a:pt x="354456" y="207629"/>
                </a:lnTo>
                <a:lnTo>
                  <a:pt x="363025" y="194817"/>
                </a:lnTo>
                <a:lnTo>
                  <a:pt x="288670" y="194817"/>
                </a:lnTo>
                <a:lnTo>
                  <a:pt x="280542" y="193674"/>
                </a:lnTo>
                <a:close/>
              </a:path>
              <a:path w="379094" h="260350">
                <a:moveTo>
                  <a:pt x="151256" y="200659"/>
                </a:moveTo>
                <a:lnTo>
                  <a:pt x="115500" y="216288"/>
                </a:lnTo>
                <a:lnTo>
                  <a:pt x="106171" y="216915"/>
                </a:lnTo>
                <a:lnTo>
                  <a:pt x="179959" y="216915"/>
                </a:lnTo>
                <a:lnTo>
                  <a:pt x="173323" y="214399"/>
                </a:lnTo>
                <a:lnTo>
                  <a:pt x="161647" y="207629"/>
                </a:lnTo>
                <a:lnTo>
                  <a:pt x="151256" y="200659"/>
                </a:lnTo>
                <a:close/>
              </a:path>
              <a:path w="379094" h="260350">
                <a:moveTo>
                  <a:pt x="302125" y="37083"/>
                </a:moveTo>
                <a:lnTo>
                  <a:pt x="212470" y="37083"/>
                </a:lnTo>
                <a:lnTo>
                  <a:pt x="239291" y="41080"/>
                </a:lnTo>
                <a:lnTo>
                  <a:pt x="263397" y="52482"/>
                </a:lnTo>
                <a:lnTo>
                  <a:pt x="283408" y="70409"/>
                </a:lnTo>
                <a:lnTo>
                  <a:pt x="297941" y="93979"/>
                </a:lnTo>
                <a:lnTo>
                  <a:pt x="301370" y="102107"/>
                </a:lnTo>
                <a:lnTo>
                  <a:pt x="309498" y="104393"/>
                </a:lnTo>
                <a:lnTo>
                  <a:pt x="322790" y="110976"/>
                </a:lnTo>
                <a:lnTo>
                  <a:pt x="332962" y="121237"/>
                </a:lnTo>
                <a:lnTo>
                  <a:pt x="339467" y="134094"/>
                </a:lnTo>
                <a:lnTo>
                  <a:pt x="341756" y="148462"/>
                </a:lnTo>
                <a:lnTo>
                  <a:pt x="338105" y="166475"/>
                </a:lnTo>
                <a:lnTo>
                  <a:pt x="328167" y="181213"/>
                </a:lnTo>
                <a:lnTo>
                  <a:pt x="313467" y="191164"/>
                </a:lnTo>
                <a:lnTo>
                  <a:pt x="295528" y="194817"/>
                </a:lnTo>
                <a:lnTo>
                  <a:pt x="363025" y="194817"/>
                </a:lnTo>
                <a:lnTo>
                  <a:pt x="372217" y="181076"/>
                </a:lnTo>
                <a:lnTo>
                  <a:pt x="378713" y="148462"/>
                </a:lnTo>
                <a:lnTo>
                  <a:pt x="375152" y="124263"/>
                </a:lnTo>
                <a:lnTo>
                  <a:pt x="364982" y="102790"/>
                </a:lnTo>
                <a:lnTo>
                  <a:pt x="348978" y="85008"/>
                </a:lnTo>
                <a:lnTo>
                  <a:pt x="327913" y="71881"/>
                </a:lnTo>
                <a:lnTo>
                  <a:pt x="308072" y="42058"/>
                </a:lnTo>
                <a:lnTo>
                  <a:pt x="302125" y="37083"/>
                </a:lnTo>
                <a:close/>
              </a:path>
              <a:path w="379094" h="260350">
                <a:moveTo>
                  <a:pt x="136270" y="77724"/>
                </a:moveTo>
                <a:lnTo>
                  <a:pt x="110870" y="77724"/>
                </a:lnTo>
                <a:lnTo>
                  <a:pt x="116585" y="78866"/>
                </a:lnTo>
                <a:lnTo>
                  <a:pt x="121284" y="80009"/>
                </a:lnTo>
                <a:lnTo>
                  <a:pt x="132841" y="82422"/>
                </a:lnTo>
                <a:lnTo>
                  <a:pt x="136270" y="77724"/>
                </a:lnTo>
                <a:close/>
              </a:path>
              <a:path w="379094" h="260350">
                <a:moveTo>
                  <a:pt x="212470" y="0"/>
                </a:moveTo>
                <a:lnTo>
                  <a:pt x="186130" y="2778"/>
                </a:lnTo>
                <a:lnTo>
                  <a:pt x="161194" y="10890"/>
                </a:lnTo>
                <a:lnTo>
                  <a:pt x="138211" y="24002"/>
                </a:lnTo>
                <a:lnTo>
                  <a:pt x="117728" y="41782"/>
                </a:lnTo>
                <a:lnTo>
                  <a:pt x="185047" y="41782"/>
                </a:lnTo>
                <a:lnTo>
                  <a:pt x="191545" y="39449"/>
                </a:lnTo>
                <a:lnTo>
                  <a:pt x="212470" y="37083"/>
                </a:lnTo>
                <a:lnTo>
                  <a:pt x="302125" y="37083"/>
                </a:lnTo>
                <a:lnTo>
                  <a:pt x="281003" y="19415"/>
                </a:lnTo>
                <a:lnTo>
                  <a:pt x="248529" y="5034"/>
                </a:lnTo>
                <a:lnTo>
                  <a:pt x="212470" y="0"/>
                </a:lnTo>
                <a:close/>
              </a:path>
            </a:pathLst>
          </a:custGeom>
          <a:solidFill>
            <a:srgbClr val="FBFBF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846326" y="2063495"/>
            <a:ext cx="199390" cy="199390"/>
          </a:xfrm>
          <a:custGeom>
            <a:avLst/>
            <a:gdLst/>
            <a:ahLst/>
            <a:cxnLst/>
            <a:rect l="l" t="t" r="r" b="b"/>
            <a:pathLst>
              <a:path w="199389" h="199389">
                <a:moveTo>
                  <a:pt x="99441" y="0"/>
                </a:moveTo>
                <a:lnTo>
                  <a:pt x="60757" y="7822"/>
                </a:lnTo>
                <a:lnTo>
                  <a:pt x="29146" y="29146"/>
                </a:lnTo>
                <a:lnTo>
                  <a:pt x="7822" y="60757"/>
                </a:lnTo>
                <a:lnTo>
                  <a:pt x="0" y="99440"/>
                </a:lnTo>
                <a:lnTo>
                  <a:pt x="7822" y="138124"/>
                </a:lnTo>
                <a:lnTo>
                  <a:pt x="29146" y="169735"/>
                </a:lnTo>
                <a:lnTo>
                  <a:pt x="60757" y="191059"/>
                </a:lnTo>
                <a:lnTo>
                  <a:pt x="99441" y="198881"/>
                </a:lnTo>
                <a:lnTo>
                  <a:pt x="138124" y="191059"/>
                </a:lnTo>
                <a:lnTo>
                  <a:pt x="169735" y="169735"/>
                </a:lnTo>
                <a:lnTo>
                  <a:pt x="191059" y="138124"/>
                </a:lnTo>
                <a:lnTo>
                  <a:pt x="198881" y="99440"/>
                </a:lnTo>
                <a:lnTo>
                  <a:pt x="191059" y="60757"/>
                </a:lnTo>
                <a:lnTo>
                  <a:pt x="169735" y="29146"/>
                </a:lnTo>
                <a:lnTo>
                  <a:pt x="138124" y="7822"/>
                </a:lnTo>
                <a:lnTo>
                  <a:pt x="99441" y="0"/>
                </a:lnTo>
                <a:close/>
              </a:path>
            </a:pathLst>
          </a:custGeom>
          <a:solidFill>
            <a:srgbClr val="FBFBF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924811" y="1969770"/>
            <a:ext cx="41910" cy="62865"/>
          </a:xfrm>
          <a:custGeom>
            <a:avLst/>
            <a:gdLst/>
            <a:ahLst/>
            <a:cxnLst/>
            <a:rect l="l" t="t" r="r" b="b"/>
            <a:pathLst>
              <a:path w="41910" h="62864">
                <a:moveTo>
                  <a:pt x="20955" y="0"/>
                </a:moveTo>
                <a:lnTo>
                  <a:pt x="17144" y="3401"/>
                </a:lnTo>
                <a:lnTo>
                  <a:pt x="10001" y="12541"/>
                </a:lnTo>
                <a:lnTo>
                  <a:pt x="3095" y="25824"/>
                </a:lnTo>
                <a:lnTo>
                  <a:pt x="0" y="41655"/>
                </a:lnTo>
                <a:lnTo>
                  <a:pt x="1988" y="50964"/>
                </a:lnTo>
                <a:lnTo>
                  <a:pt x="7048" y="57451"/>
                </a:lnTo>
                <a:lnTo>
                  <a:pt x="13823" y="61247"/>
                </a:lnTo>
                <a:lnTo>
                  <a:pt x="20955" y="62483"/>
                </a:lnTo>
                <a:lnTo>
                  <a:pt x="28086" y="61247"/>
                </a:lnTo>
                <a:lnTo>
                  <a:pt x="34861" y="57451"/>
                </a:lnTo>
                <a:lnTo>
                  <a:pt x="39921" y="50964"/>
                </a:lnTo>
                <a:lnTo>
                  <a:pt x="41910" y="41655"/>
                </a:lnTo>
                <a:lnTo>
                  <a:pt x="39010" y="25824"/>
                </a:lnTo>
                <a:lnTo>
                  <a:pt x="32432" y="12541"/>
                </a:lnTo>
                <a:lnTo>
                  <a:pt x="25354" y="3401"/>
                </a:lnTo>
                <a:lnTo>
                  <a:pt x="20955" y="0"/>
                </a:lnTo>
                <a:close/>
              </a:path>
            </a:pathLst>
          </a:custGeom>
          <a:solidFill>
            <a:srgbClr val="FBFBF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924811" y="2294382"/>
            <a:ext cx="41910" cy="62865"/>
          </a:xfrm>
          <a:custGeom>
            <a:avLst/>
            <a:gdLst/>
            <a:ahLst/>
            <a:cxnLst/>
            <a:rect l="l" t="t" r="r" b="b"/>
            <a:pathLst>
              <a:path w="41910" h="62864">
                <a:moveTo>
                  <a:pt x="20955" y="0"/>
                </a:moveTo>
                <a:lnTo>
                  <a:pt x="13823" y="1057"/>
                </a:lnTo>
                <a:lnTo>
                  <a:pt x="7048" y="4556"/>
                </a:lnTo>
                <a:lnTo>
                  <a:pt x="1988" y="10983"/>
                </a:lnTo>
                <a:lnTo>
                  <a:pt x="0" y="20827"/>
                </a:lnTo>
                <a:lnTo>
                  <a:pt x="3095" y="36480"/>
                </a:lnTo>
                <a:lnTo>
                  <a:pt x="10001" y="49466"/>
                </a:lnTo>
                <a:lnTo>
                  <a:pt x="17145" y="58546"/>
                </a:lnTo>
                <a:lnTo>
                  <a:pt x="20955" y="62483"/>
                </a:lnTo>
                <a:lnTo>
                  <a:pt x="25354" y="58546"/>
                </a:lnTo>
                <a:lnTo>
                  <a:pt x="32432" y="49466"/>
                </a:lnTo>
                <a:lnTo>
                  <a:pt x="39010" y="36480"/>
                </a:lnTo>
                <a:lnTo>
                  <a:pt x="41910" y="20827"/>
                </a:lnTo>
                <a:lnTo>
                  <a:pt x="39921" y="10983"/>
                </a:lnTo>
                <a:lnTo>
                  <a:pt x="34861" y="4556"/>
                </a:lnTo>
                <a:lnTo>
                  <a:pt x="28086" y="1057"/>
                </a:lnTo>
                <a:lnTo>
                  <a:pt x="20955" y="0"/>
                </a:lnTo>
                <a:close/>
              </a:path>
            </a:pathLst>
          </a:custGeom>
          <a:solidFill>
            <a:srgbClr val="FBFBF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2076450" y="2141982"/>
            <a:ext cx="62865" cy="41910"/>
          </a:xfrm>
          <a:custGeom>
            <a:avLst/>
            <a:gdLst/>
            <a:ahLst/>
            <a:cxnLst/>
            <a:rect l="l" t="t" r="r" b="b"/>
            <a:pathLst>
              <a:path w="62864" h="41910">
                <a:moveTo>
                  <a:pt x="20827" y="0"/>
                </a:moveTo>
                <a:lnTo>
                  <a:pt x="11519" y="1988"/>
                </a:lnTo>
                <a:lnTo>
                  <a:pt x="5032" y="7048"/>
                </a:lnTo>
                <a:lnTo>
                  <a:pt x="1236" y="13823"/>
                </a:lnTo>
                <a:lnTo>
                  <a:pt x="0" y="20954"/>
                </a:lnTo>
                <a:lnTo>
                  <a:pt x="1236" y="28086"/>
                </a:lnTo>
                <a:lnTo>
                  <a:pt x="5032" y="34861"/>
                </a:lnTo>
                <a:lnTo>
                  <a:pt x="11519" y="39921"/>
                </a:lnTo>
                <a:lnTo>
                  <a:pt x="20827" y="41909"/>
                </a:lnTo>
                <a:lnTo>
                  <a:pt x="36659" y="38814"/>
                </a:lnTo>
                <a:lnTo>
                  <a:pt x="49942" y="31908"/>
                </a:lnTo>
                <a:lnTo>
                  <a:pt x="59082" y="24764"/>
                </a:lnTo>
                <a:lnTo>
                  <a:pt x="62483" y="20954"/>
                </a:lnTo>
                <a:lnTo>
                  <a:pt x="59082" y="16555"/>
                </a:lnTo>
                <a:lnTo>
                  <a:pt x="49942" y="9477"/>
                </a:lnTo>
                <a:lnTo>
                  <a:pt x="36659" y="2899"/>
                </a:lnTo>
                <a:lnTo>
                  <a:pt x="20827" y="0"/>
                </a:lnTo>
                <a:close/>
              </a:path>
            </a:pathLst>
          </a:custGeom>
          <a:solidFill>
            <a:srgbClr val="FBFBF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751838" y="2141982"/>
            <a:ext cx="63500" cy="41910"/>
          </a:xfrm>
          <a:custGeom>
            <a:avLst/>
            <a:gdLst/>
            <a:ahLst/>
            <a:cxnLst/>
            <a:rect l="l" t="t" r="r" b="b"/>
            <a:pathLst>
              <a:path w="63500" h="41910">
                <a:moveTo>
                  <a:pt x="42163" y="0"/>
                </a:moveTo>
                <a:lnTo>
                  <a:pt x="26324" y="2899"/>
                </a:lnTo>
                <a:lnTo>
                  <a:pt x="13176" y="9477"/>
                </a:lnTo>
                <a:lnTo>
                  <a:pt x="3980" y="16555"/>
                </a:lnTo>
                <a:lnTo>
                  <a:pt x="0" y="20954"/>
                </a:lnTo>
                <a:lnTo>
                  <a:pt x="3980" y="24764"/>
                </a:lnTo>
                <a:lnTo>
                  <a:pt x="13176" y="31908"/>
                </a:lnTo>
                <a:lnTo>
                  <a:pt x="26324" y="38814"/>
                </a:lnTo>
                <a:lnTo>
                  <a:pt x="42163" y="41909"/>
                </a:lnTo>
                <a:lnTo>
                  <a:pt x="52101" y="39921"/>
                </a:lnTo>
                <a:lnTo>
                  <a:pt x="58610" y="34861"/>
                </a:lnTo>
                <a:lnTo>
                  <a:pt x="62166" y="28086"/>
                </a:lnTo>
                <a:lnTo>
                  <a:pt x="63245" y="20954"/>
                </a:lnTo>
                <a:lnTo>
                  <a:pt x="62166" y="13823"/>
                </a:lnTo>
                <a:lnTo>
                  <a:pt x="58610" y="7048"/>
                </a:lnTo>
                <a:lnTo>
                  <a:pt x="52101" y="1988"/>
                </a:lnTo>
                <a:lnTo>
                  <a:pt x="42163" y="0"/>
                </a:lnTo>
                <a:close/>
              </a:path>
            </a:pathLst>
          </a:custGeom>
          <a:solidFill>
            <a:srgbClr val="FBFBF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2032492" y="2025415"/>
            <a:ext cx="50800" cy="52069"/>
          </a:xfrm>
          <a:custGeom>
            <a:avLst/>
            <a:gdLst/>
            <a:ahLst/>
            <a:cxnLst/>
            <a:rect l="l" t="t" r="r" b="b"/>
            <a:pathLst>
              <a:path w="50800" h="52069">
                <a:moveTo>
                  <a:pt x="45083" y="0"/>
                </a:moveTo>
                <a:lnTo>
                  <a:pt x="6238" y="14966"/>
                </a:lnTo>
                <a:lnTo>
                  <a:pt x="0" y="32015"/>
                </a:lnTo>
                <a:lnTo>
                  <a:pt x="2113" y="39290"/>
                </a:lnTo>
                <a:lnTo>
                  <a:pt x="6238" y="45065"/>
                </a:lnTo>
                <a:lnTo>
                  <a:pt x="11991" y="49333"/>
                </a:lnTo>
                <a:lnTo>
                  <a:pt x="19208" y="51494"/>
                </a:lnTo>
                <a:lnTo>
                  <a:pt x="27402" y="50440"/>
                </a:lnTo>
                <a:lnTo>
                  <a:pt x="36083" y="45065"/>
                </a:lnTo>
                <a:lnTo>
                  <a:pt x="45021" y="31831"/>
                </a:lnTo>
                <a:lnTo>
                  <a:pt x="49482" y="17871"/>
                </a:lnTo>
                <a:lnTo>
                  <a:pt x="50800" y="6363"/>
                </a:lnTo>
                <a:lnTo>
                  <a:pt x="50307" y="488"/>
                </a:lnTo>
                <a:lnTo>
                  <a:pt x="45083" y="0"/>
                </a:lnTo>
                <a:close/>
              </a:path>
            </a:pathLst>
          </a:custGeom>
          <a:solidFill>
            <a:srgbClr val="FBFBF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1809765" y="2248677"/>
            <a:ext cx="50800" cy="51435"/>
          </a:xfrm>
          <a:custGeom>
            <a:avLst/>
            <a:gdLst/>
            <a:ahLst/>
            <a:cxnLst/>
            <a:rect l="l" t="t" r="r" b="b"/>
            <a:pathLst>
              <a:path w="50800" h="51435">
                <a:moveTo>
                  <a:pt x="31114" y="0"/>
                </a:moveTo>
                <a:lnTo>
                  <a:pt x="1317" y="33623"/>
                </a:lnTo>
                <a:lnTo>
                  <a:pt x="0" y="45190"/>
                </a:lnTo>
                <a:lnTo>
                  <a:pt x="492" y="50530"/>
                </a:lnTo>
                <a:lnTo>
                  <a:pt x="5716" y="51018"/>
                </a:lnTo>
                <a:lnTo>
                  <a:pt x="17144" y="49672"/>
                </a:lnTo>
                <a:lnTo>
                  <a:pt x="31263" y="45136"/>
                </a:lnTo>
                <a:lnTo>
                  <a:pt x="44561" y="36052"/>
                </a:lnTo>
                <a:lnTo>
                  <a:pt x="49793" y="27812"/>
                </a:lnTo>
                <a:lnTo>
                  <a:pt x="50799" y="19478"/>
                </a:lnTo>
                <a:lnTo>
                  <a:pt x="48686" y="11906"/>
                </a:lnTo>
                <a:lnTo>
                  <a:pt x="44561" y="5953"/>
                </a:lnTo>
                <a:lnTo>
                  <a:pt x="38629" y="2220"/>
                </a:lnTo>
                <a:lnTo>
                  <a:pt x="31114" y="0"/>
                </a:lnTo>
                <a:close/>
              </a:path>
            </a:pathLst>
          </a:custGeom>
          <a:solidFill>
            <a:srgbClr val="FBFBF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2032492" y="2248677"/>
            <a:ext cx="50800" cy="51435"/>
          </a:xfrm>
          <a:custGeom>
            <a:avLst/>
            <a:gdLst/>
            <a:ahLst/>
            <a:cxnLst/>
            <a:rect l="l" t="t" r="r" b="b"/>
            <a:pathLst>
              <a:path w="50800" h="51435">
                <a:moveTo>
                  <a:pt x="19208" y="0"/>
                </a:moveTo>
                <a:lnTo>
                  <a:pt x="11991" y="2220"/>
                </a:lnTo>
                <a:lnTo>
                  <a:pt x="6238" y="5953"/>
                </a:lnTo>
                <a:lnTo>
                  <a:pt x="2113" y="11906"/>
                </a:lnTo>
                <a:lnTo>
                  <a:pt x="0" y="19478"/>
                </a:lnTo>
                <a:lnTo>
                  <a:pt x="1006" y="27812"/>
                </a:lnTo>
                <a:lnTo>
                  <a:pt x="6238" y="36052"/>
                </a:lnTo>
                <a:lnTo>
                  <a:pt x="19536" y="45136"/>
                </a:lnTo>
                <a:lnTo>
                  <a:pt x="33655" y="49672"/>
                </a:lnTo>
                <a:lnTo>
                  <a:pt x="45083" y="51018"/>
                </a:lnTo>
                <a:lnTo>
                  <a:pt x="50307" y="50530"/>
                </a:lnTo>
                <a:lnTo>
                  <a:pt x="50793" y="45136"/>
                </a:lnTo>
                <a:lnTo>
                  <a:pt x="49482" y="33623"/>
                </a:lnTo>
                <a:lnTo>
                  <a:pt x="45021" y="19365"/>
                </a:lnTo>
                <a:lnTo>
                  <a:pt x="36083" y="5953"/>
                </a:lnTo>
                <a:lnTo>
                  <a:pt x="27402" y="756"/>
                </a:lnTo>
                <a:lnTo>
                  <a:pt x="19208" y="0"/>
                </a:lnTo>
                <a:close/>
              </a:path>
            </a:pathLst>
          </a:custGeom>
          <a:solidFill>
            <a:srgbClr val="FBFBF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1809765" y="2025415"/>
            <a:ext cx="50800" cy="52069"/>
          </a:xfrm>
          <a:custGeom>
            <a:avLst/>
            <a:gdLst/>
            <a:ahLst/>
            <a:cxnLst/>
            <a:rect l="l" t="t" r="r" b="b"/>
            <a:pathLst>
              <a:path w="50800" h="52069">
                <a:moveTo>
                  <a:pt x="5716" y="0"/>
                </a:moveTo>
                <a:lnTo>
                  <a:pt x="492" y="488"/>
                </a:lnTo>
                <a:lnTo>
                  <a:pt x="0" y="6363"/>
                </a:lnTo>
                <a:lnTo>
                  <a:pt x="1317" y="17871"/>
                </a:lnTo>
                <a:lnTo>
                  <a:pt x="5778" y="31831"/>
                </a:lnTo>
                <a:lnTo>
                  <a:pt x="14716" y="45065"/>
                </a:lnTo>
                <a:lnTo>
                  <a:pt x="22861" y="50440"/>
                </a:lnTo>
                <a:lnTo>
                  <a:pt x="31114" y="51494"/>
                </a:lnTo>
                <a:lnTo>
                  <a:pt x="38629" y="49333"/>
                </a:lnTo>
                <a:lnTo>
                  <a:pt x="44561" y="45065"/>
                </a:lnTo>
                <a:lnTo>
                  <a:pt x="48686" y="39290"/>
                </a:lnTo>
                <a:lnTo>
                  <a:pt x="50800" y="32015"/>
                </a:lnTo>
                <a:lnTo>
                  <a:pt x="49793" y="23741"/>
                </a:lnTo>
                <a:lnTo>
                  <a:pt x="44561" y="14966"/>
                </a:lnTo>
                <a:lnTo>
                  <a:pt x="31263" y="5881"/>
                </a:lnTo>
                <a:lnTo>
                  <a:pt x="17144" y="1345"/>
                </a:lnTo>
                <a:lnTo>
                  <a:pt x="5716" y="0"/>
                </a:lnTo>
                <a:close/>
              </a:path>
            </a:pathLst>
          </a:custGeom>
          <a:solidFill>
            <a:srgbClr val="FBFBFB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5498" y="302768"/>
            <a:ext cx="266001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20" dirty="0">
                <a:solidFill>
                  <a:srgbClr val="F47163"/>
                </a:solidFill>
              </a:rPr>
              <a:t>Pandas</a:t>
            </a:r>
            <a:r>
              <a:rPr sz="2800" dirty="0">
                <a:solidFill>
                  <a:srgbClr val="F47163"/>
                </a:solidFill>
              </a:rPr>
              <a:t>数据结构</a:t>
            </a:r>
            <a:endParaRPr sz="2800"/>
          </a:p>
        </p:txBody>
      </p:sp>
      <p:sp>
        <p:nvSpPr>
          <p:cNvPr id="3" name="object 3"/>
          <p:cNvSpPr/>
          <p:nvPr/>
        </p:nvSpPr>
        <p:spPr>
          <a:xfrm>
            <a:off x="0" y="211836"/>
            <a:ext cx="476250" cy="661670"/>
          </a:xfrm>
          <a:custGeom>
            <a:avLst/>
            <a:gdLst/>
            <a:ahLst/>
            <a:cxnLst/>
            <a:rect l="l" t="t" r="r" b="b"/>
            <a:pathLst>
              <a:path w="476250" h="661669">
                <a:moveTo>
                  <a:pt x="0" y="661416"/>
                </a:moveTo>
                <a:lnTo>
                  <a:pt x="476250" y="661416"/>
                </a:lnTo>
                <a:lnTo>
                  <a:pt x="476250" y="0"/>
                </a:lnTo>
                <a:lnTo>
                  <a:pt x="0" y="0"/>
                </a:lnTo>
                <a:lnTo>
                  <a:pt x="0" y="661416"/>
                </a:lnTo>
                <a:close/>
              </a:path>
            </a:pathLst>
          </a:custGeom>
          <a:solidFill>
            <a:srgbClr val="F4716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117602" y="413258"/>
            <a:ext cx="240665" cy="2451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50" spc="-10" dirty="0">
                <a:solidFill>
                  <a:srgbClr val="FBFBFB"/>
                </a:solidFill>
                <a:latin typeface="微软雅黑" panose="020B0503020204020204" charset="-122"/>
                <a:cs typeface="微软雅黑" panose="020B0503020204020204" charset="-122"/>
              </a:rPr>
              <a:t>12</a:t>
            </a:r>
            <a:endParaRPr sz="145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51305" y="1550416"/>
            <a:ext cx="324104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>
                <a:solidFill>
                  <a:srgbClr val="8B8B8B"/>
                </a:solidFill>
                <a:latin typeface="微软雅黑" panose="020B0503020204020204" charset="-122"/>
                <a:cs typeface="微软雅黑" panose="020B0503020204020204" charset="-122"/>
              </a:rPr>
              <a:t>Series</a:t>
            </a:r>
            <a:r>
              <a:rPr sz="2800" dirty="0">
                <a:solidFill>
                  <a:srgbClr val="8B8B8B"/>
                </a:solidFill>
                <a:latin typeface="微软雅黑" panose="020B0503020204020204" charset="-122"/>
                <a:cs typeface="微软雅黑" panose="020B0503020204020204" charset="-122"/>
              </a:rPr>
              <a:t>和DataFrame</a:t>
            </a:r>
            <a:endParaRPr sz="2800">
              <a:latin typeface="微软雅黑" panose="020B0503020204020204" charset="-122"/>
              <a:cs typeface="微软雅黑" panose="020B0503020204020204" charset="-122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966101" y="2705607"/>
          <a:ext cx="3298190" cy="265175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49095"/>
                <a:gridCol w="1649095"/>
              </a:tblGrid>
              <a:tr h="530351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sz="2850" b="1" spc="35" dirty="0">
                          <a:solidFill>
                            <a:srgbClr val="FFFFFF"/>
                          </a:solidFill>
                          <a:latin typeface="Microsoft JhengHei" panose="020B0604030504040204" charset="-120"/>
                          <a:cs typeface="Microsoft JhengHei" panose="020B0604030504040204" charset="-120"/>
                        </a:rPr>
                        <a:t>索引</a:t>
                      </a:r>
                      <a:endParaRPr sz="2850">
                        <a:latin typeface="Microsoft JhengHei" panose="020B0604030504040204" charset="-120"/>
                        <a:cs typeface="Microsoft JhengHei" panose="020B0604030504040204" charset="-120"/>
                      </a:endParaRPr>
                    </a:p>
                  </a:txBody>
                  <a:tcPr marL="0" marR="0" marT="609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84CAC5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sz="2850" b="1" spc="35" dirty="0">
                          <a:solidFill>
                            <a:srgbClr val="FFFFFF"/>
                          </a:solidFill>
                          <a:latin typeface="Microsoft JhengHei" panose="020B0604030504040204" charset="-120"/>
                          <a:cs typeface="Microsoft JhengHei" panose="020B0604030504040204" charset="-120"/>
                        </a:rPr>
                        <a:t>数据</a:t>
                      </a:r>
                      <a:endParaRPr sz="2850">
                        <a:latin typeface="Microsoft JhengHei" panose="020B0604030504040204" charset="-120"/>
                        <a:cs typeface="Microsoft JhengHei" panose="020B0604030504040204" charset="-120"/>
                      </a:endParaRPr>
                    </a:p>
                  </a:txBody>
                  <a:tcPr marL="0" marR="0" marT="609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84CAC5"/>
                    </a:solidFill>
                  </a:tcPr>
                </a:tc>
              </a:tr>
              <a:tr h="530351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sz="2850" dirty="0">
                          <a:solidFill>
                            <a:srgbClr val="3E3E3E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A</a:t>
                      </a:r>
                      <a:endParaRPr sz="2850">
                        <a:latin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609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9EBEA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sz="2850" spc="15" dirty="0">
                          <a:solidFill>
                            <a:srgbClr val="3E3E3E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10</a:t>
                      </a:r>
                      <a:endParaRPr sz="2850">
                        <a:latin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609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9EBEA"/>
                    </a:solidFill>
                  </a:tcPr>
                </a:tc>
              </a:tr>
              <a:tr h="530351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sz="2850" dirty="0">
                          <a:solidFill>
                            <a:srgbClr val="3E3E3E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B</a:t>
                      </a:r>
                      <a:endParaRPr sz="2850">
                        <a:latin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609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CF6F5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sz="2850" spc="10" dirty="0">
                          <a:solidFill>
                            <a:srgbClr val="3E3E3E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30</a:t>
                      </a:r>
                      <a:endParaRPr sz="2850">
                        <a:latin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609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CF6F5"/>
                    </a:solidFill>
                  </a:tcPr>
                </a:tc>
              </a:tr>
              <a:tr h="530351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485"/>
                        </a:spcBef>
                      </a:pPr>
                      <a:r>
                        <a:rPr sz="2850" dirty="0">
                          <a:solidFill>
                            <a:srgbClr val="3E3E3E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C</a:t>
                      </a:r>
                      <a:endParaRPr sz="2850">
                        <a:latin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6159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9EBEA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485"/>
                        </a:spcBef>
                      </a:pPr>
                      <a:r>
                        <a:rPr sz="2850" spc="15" dirty="0">
                          <a:solidFill>
                            <a:srgbClr val="3E3E3E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20</a:t>
                      </a:r>
                      <a:endParaRPr sz="2850">
                        <a:latin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6159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9EBEA"/>
                    </a:solidFill>
                  </a:tcPr>
                </a:tc>
              </a:tr>
              <a:tr h="530352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sz="2850" dirty="0">
                          <a:solidFill>
                            <a:srgbClr val="3E3E3E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D</a:t>
                      </a:r>
                      <a:endParaRPr sz="2850">
                        <a:latin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609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CF6F5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sz="2850" spc="15" dirty="0">
                          <a:solidFill>
                            <a:srgbClr val="3E3E3E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40</a:t>
                      </a:r>
                      <a:endParaRPr sz="2850">
                        <a:latin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609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CF6F5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5085334" y="2705607"/>
          <a:ext cx="6711950" cy="265175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40740"/>
                <a:gridCol w="2117090"/>
                <a:gridCol w="1413510"/>
                <a:gridCol w="2340610"/>
              </a:tblGrid>
              <a:tr h="53035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84CAC5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sz="2850" b="1" spc="35" dirty="0">
                          <a:solidFill>
                            <a:srgbClr val="FFFFFF"/>
                          </a:solidFill>
                          <a:latin typeface="Microsoft JhengHei" panose="020B0604030504040204" charset="-120"/>
                          <a:cs typeface="Microsoft JhengHei" panose="020B0604030504040204" charset="-120"/>
                        </a:rPr>
                        <a:t>电影</a:t>
                      </a:r>
                      <a:endParaRPr sz="2850">
                        <a:latin typeface="Microsoft JhengHei" panose="020B0604030504040204" charset="-120"/>
                        <a:cs typeface="Microsoft JhengHei" panose="020B0604030504040204" charset="-120"/>
                      </a:endParaRPr>
                    </a:p>
                  </a:txBody>
                  <a:tcPr marL="0" marR="0" marT="609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84CAC5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sz="2850" b="1" spc="35" dirty="0">
                          <a:solidFill>
                            <a:srgbClr val="FFFFFF"/>
                          </a:solidFill>
                          <a:latin typeface="Microsoft JhengHei" panose="020B0604030504040204" charset="-120"/>
                          <a:cs typeface="Microsoft JhengHei" panose="020B0604030504040204" charset="-120"/>
                        </a:rPr>
                        <a:t>评分</a:t>
                      </a:r>
                      <a:endParaRPr sz="2850">
                        <a:latin typeface="Microsoft JhengHei" panose="020B0604030504040204" charset="-120"/>
                        <a:cs typeface="Microsoft JhengHei" panose="020B0604030504040204" charset="-120"/>
                      </a:endParaRPr>
                    </a:p>
                  </a:txBody>
                  <a:tcPr marL="0" marR="0" marT="609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84CAC5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sz="2850" b="1" spc="35" dirty="0">
                          <a:solidFill>
                            <a:srgbClr val="FFFFFF"/>
                          </a:solidFill>
                          <a:latin typeface="Microsoft JhengHei" panose="020B0604030504040204" charset="-120"/>
                          <a:cs typeface="Microsoft JhengHei" panose="020B0604030504040204" charset="-120"/>
                        </a:rPr>
                        <a:t>评分人数</a:t>
                      </a:r>
                      <a:endParaRPr sz="2850">
                        <a:latin typeface="Microsoft JhengHei" panose="020B0604030504040204" charset="-120"/>
                        <a:cs typeface="Microsoft JhengHei" panose="020B0604030504040204" charset="-120"/>
                      </a:endParaRPr>
                    </a:p>
                  </a:txBody>
                  <a:tcPr marL="0" marR="0" marT="609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84CAC5"/>
                    </a:solidFill>
                  </a:tcPr>
                </a:tc>
              </a:tr>
              <a:tr h="530351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sz="2850" dirty="0">
                          <a:solidFill>
                            <a:srgbClr val="3E3E3E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0</a:t>
                      </a:r>
                      <a:endParaRPr sz="2850">
                        <a:latin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609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9EBEA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sz="2850" spc="30" dirty="0">
                          <a:solidFill>
                            <a:srgbClr val="3E3E3E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血观音</a:t>
                      </a:r>
                      <a:endParaRPr sz="2850">
                        <a:latin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609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9EBEA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sz="2850" spc="15" dirty="0">
                          <a:solidFill>
                            <a:srgbClr val="3E3E3E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7.9</a:t>
                      </a:r>
                      <a:endParaRPr sz="2850">
                        <a:latin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609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9EBEA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sz="2850" spc="15" dirty="0">
                          <a:solidFill>
                            <a:srgbClr val="3E3E3E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38478</a:t>
                      </a:r>
                      <a:endParaRPr sz="2850">
                        <a:latin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609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9EBEA"/>
                    </a:solidFill>
                  </a:tcPr>
                </a:tc>
              </a:tr>
              <a:tr h="530351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sz="2850" dirty="0">
                          <a:solidFill>
                            <a:srgbClr val="3E3E3E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1</a:t>
                      </a:r>
                      <a:endParaRPr sz="2850">
                        <a:latin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609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CF6F5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sz="2850" spc="25" dirty="0">
                          <a:solidFill>
                            <a:srgbClr val="3E3E3E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大佛普拉斯</a:t>
                      </a:r>
                      <a:endParaRPr sz="2850">
                        <a:latin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609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CF6F5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sz="2850" spc="10" dirty="0">
                          <a:solidFill>
                            <a:srgbClr val="3E3E3E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8.6</a:t>
                      </a:r>
                      <a:endParaRPr sz="2850">
                        <a:latin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609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CF6F5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sz="2850" spc="10" dirty="0">
                          <a:solidFill>
                            <a:srgbClr val="3E3E3E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58112</a:t>
                      </a:r>
                      <a:endParaRPr sz="2850">
                        <a:latin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609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CF6F5"/>
                    </a:solidFill>
                  </a:tcPr>
                </a:tc>
              </a:tr>
              <a:tr h="530351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485"/>
                        </a:spcBef>
                      </a:pPr>
                      <a:r>
                        <a:rPr sz="2850" dirty="0">
                          <a:solidFill>
                            <a:srgbClr val="3E3E3E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2</a:t>
                      </a:r>
                      <a:endParaRPr sz="2850">
                        <a:latin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6159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9EBEA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485"/>
                        </a:spcBef>
                      </a:pPr>
                      <a:r>
                        <a:rPr sz="2850" spc="30" dirty="0">
                          <a:solidFill>
                            <a:srgbClr val="3E3E3E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华盛顿邮报</a:t>
                      </a:r>
                      <a:endParaRPr sz="2850">
                        <a:latin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6159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9EBEA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485"/>
                        </a:spcBef>
                      </a:pPr>
                      <a:r>
                        <a:rPr sz="2850" spc="15" dirty="0">
                          <a:solidFill>
                            <a:srgbClr val="3E3E3E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8.2</a:t>
                      </a:r>
                      <a:endParaRPr sz="2850">
                        <a:latin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6159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9EBEA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485"/>
                        </a:spcBef>
                      </a:pPr>
                      <a:r>
                        <a:rPr sz="2850" spc="15" dirty="0">
                          <a:solidFill>
                            <a:srgbClr val="3E3E3E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30773</a:t>
                      </a:r>
                      <a:endParaRPr sz="2850">
                        <a:latin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6159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9EBEA"/>
                    </a:solidFill>
                  </a:tcPr>
                </a:tc>
              </a:tr>
              <a:tr h="530352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sz="2850" dirty="0">
                          <a:solidFill>
                            <a:srgbClr val="3E3E3E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3</a:t>
                      </a:r>
                      <a:endParaRPr sz="2850">
                        <a:latin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609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CF6F5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sz="2850" spc="30" dirty="0">
                          <a:solidFill>
                            <a:srgbClr val="3E3E3E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三块广告牌</a:t>
                      </a:r>
                      <a:endParaRPr sz="2850">
                        <a:latin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609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CF6F5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sz="2850" spc="15" dirty="0">
                          <a:solidFill>
                            <a:srgbClr val="3E3E3E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8.7</a:t>
                      </a:r>
                      <a:endParaRPr sz="2850">
                        <a:latin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609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CF6F5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sz="2850" spc="15" dirty="0">
                          <a:solidFill>
                            <a:srgbClr val="3E3E3E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250524</a:t>
                      </a:r>
                      <a:endParaRPr sz="2850">
                        <a:latin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609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CF6F5"/>
                    </a:solidFill>
                  </a:tcPr>
                </a:tc>
              </a:tr>
            </a:tbl>
          </a:graphicData>
        </a:graphic>
      </p:graphicFrame>
      <p:sp>
        <p:nvSpPr>
          <p:cNvPr id="8" name="object 8"/>
          <p:cNvSpPr txBox="1"/>
          <p:nvPr/>
        </p:nvSpPr>
        <p:spPr>
          <a:xfrm>
            <a:off x="1843532" y="5728461"/>
            <a:ext cx="1557020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b="1" spc="90" dirty="0">
                <a:solidFill>
                  <a:srgbClr val="F47163"/>
                </a:solidFill>
                <a:latin typeface="Microsoft JhengHei" panose="020B0604030504040204" charset="-120"/>
                <a:cs typeface="Microsoft JhengHei" panose="020B0604030504040204" charset="-120"/>
              </a:rPr>
              <a:t>Series</a:t>
            </a:r>
            <a:endParaRPr sz="4000">
              <a:latin typeface="Microsoft JhengHei" panose="020B0604030504040204" charset="-120"/>
              <a:cs typeface="Microsoft JhengHei" panose="020B0604030504040204" charset="-120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286497" y="5728461"/>
            <a:ext cx="2322830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b="1" spc="-350" dirty="0">
                <a:solidFill>
                  <a:srgbClr val="F47163"/>
                </a:solidFill>
                <a:latin typeface="Microsoft JhengHei" panose="020B0604030504040204" charset="-120"/>
                <a:cs typeface="Microsoft JhengHei" panose="020B0604030504040204" charset="-120"/>
              </a:rPr>
              <a:t>DataFrame</a:t>
            </a:r>
            <a:endParaRPr sz="4000">
              <a:latin typeface="Microsoft JhengHei" panose="020B0604030504040204" charset="-120"/>
              <a:cs typeface="Microsoft JhengHei" panose="020B0604030504040204" charset="-120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5498" y="302768"/>
            <a:ext cx="1948814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solidFill>
                  <a:srgbClr val="F47163"/>
                </a:solidFill>
              </a:rPr>
              <a:t>安装</a:t>
            </a:r>
            <a:r>
              <a:rPr sz="2800" spc="-95" dirty="0">
                <a:solidFill>
                  <a:srgbClr val="F47163"/>
                </a:solidFill>
              </a:rPr>
              <a:t>P</a:t>
            </a:r>
            <a:r>
              <a:rPr sz="2800" dirty="0">
                <a:solidFill>
                  <a:srgbClr val="F47163"/>
                </a:solidFill>
              </a:rPr>
              <a:t>andas</a:t>
            </a:r>
            <a:endParaRPr sz="2800"/>
          </a:p>
        </p:txBody>
      </p:sp>
      <p:sp>
        <p:nvSpPr>
          <p:cNvPr id="3" name="object 3"/>
          <p:cNvSpPr/>
          <p:nvPr/>
        </p:nvSpPr>
        <p:spPr>
          <a:xfrm>
            <a:off x="0" y="211836"/>
            <a:ext cx="476250" cy="661670"/>
          </a:xfrm>
          <a:custGeom>
            <a:avLst/>
            <a:gdLst/>
            <a:ahLst/>
            <a:cxnLst/>
            <a:rect l="l" t="t" r="r" b="b"/>
            <a:pathLst>
              <a:path w="476250" h="661669">
                <a:moveTo>
                  <a:pt x="0" y="661416"/>
                </a:moveTo>
                <a:lnTo>
                  <a:pt x="476250" y="661416"/>
                </a:lnTo>
                <a:lnTo>
                  <a:pt x="476250" y="0"/>
                </a:lnTo>
                <a:lnTo>
                  <a:pt x="0" y="0"/>
                </a:lnTo>
                <a:lnTo>
                  <a:pt x="0" y="661416"/>
                </a:lnTo>
                <a:close/>
              </a:path>
            </a:pathLst>
          </a:custGeom>
          <a:solidFill>
            <a:srgbClr val="F4716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117602" y="413258"/>
            <a:ext cx="240665" cy="2451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50" spc="-10" dirty="0">
                <a:solidFill>
                  <a:srgbClr val="FBFBFB"/>
                </a:solidFill>
                <a:latin typeface="微软雅黑" panose="020B0503020204020204" charset="-122"/>
                <a:cs typeface="微软雅黑" panose="020B0503020204020204" charset="-122"/>
              </a:rPr>
              <a:t>13</a:t>
            </a:r>
            <a:endParaRPr sz="145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51305" y="1550416"/>
            <a:ext cx="3218815" cy="2159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12725">
              <a:lnSpc>
                <a:spcPct val="100000"/>
              </a:lnSpc>
              <a:spcBef>
                <a:spcPts val="100"/>
              </a:spcBef>
            </a:pPr>
            <a:r>
              <a:rPr sz="2800" spc="-5" dirty="0">
                <a:solidFill>
                  <a:srgbClr val="F47163"/>
                </a:solidFill>
                <a:latin typeface="微软雅黑" panose="020B0503020204020204" charset="-122"/>
                <a:cs typeface="微软雅黑" panose="020B0503020204020204" charset="-122"/>
              </a:rPr>
              <a:t>Windows </a:t>
            </a:r>
            <a:r>
              <a:rPr sz="2800" dirty="0">
                <a:solidFill>
                  <a:srgbClr val="F47163"/>
                </a:solidFill>
                <a:latin typeface="微软雅黑" panose="020B0503020204020204" charset="-122"/>
                <a:cs typeface="微软雅黑" panose="020B0503020204020204" charset="-122"/>
              </a:rPr>
              <a:t>系 统 ：  </a:t>
            </a:r>
            <a:r>
              <a:rPr sz="2800" dirty="0">
                <a:solidFill>
                  <a:srgbClr val="8B8B8B"/>
                </a:solidFill>
                <a:latin typeface="微软雅黑" panose="020B0503020204020204" charset="-122"/>
                <a:cs typeface="微软雅黑" panose="020B0503020204020204" charset="-122"/>
              </a:rPr>
              <a:t>pip </a:t>
            </a:r>
            <a:r>
              <a:rPr sz="2800" spc="-5" dirty="0">
                <a:solidFill>
                  <a:srgbClr val="8B8B8B"/>
                </a:solidFill>
                <a:latin typeface="微软雅黑" panose="020B0503020204020204" charset="-122"/>
                <a:cs typeface="微软雅黑" panose="020B0503020204020204" charset="-122"/>
              </a:rPr>
              <a:t>install</a:t>
            </a:r>
            <a:r>
              <a:rPr sz="2800" spc="-95" dirty="0">
                <a:solidFill>
                  <a:srgbClr val="8B8B8B"/>
                </a:solidFill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spc="-5" dirty="0">
                <a:solidFill>
                  <a:srgbClr val="8B8B8B"/>
                </a:solidFill>
                <a:latin typeface="微软雅黑" panose="020B0503020204020204" charset="-122"/>
                <a:cs typeface="微软雅黑" panose="020B0503020204020204" charset="-122"/>
              </a:rPr>
              <a:t>pandas</a:t>
            </a:r>
            <a:endParaRPr sz="2800">
              <a:latin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9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800" spc="-5" dirty="0">
                <a:solidFill>
                  <a:srgbClr val="F47163"/>
                </a:solidFill>
                <a:latin typeface="微软雅黑" panose="020B0503020204020204" charset="-122"/>
                <a:cs typeface="微软雅黑" panose="020B0503020204020204" charset="-122"/>
              </a:rPr>
              <a:t>Mac</a:t>
            </a:r>
            <a:r>
              <a:rPr sz="2800" dirty="0">
                <a:solidFill>
                  <a:srgbClr val="F47163"/>
                </a:solidFill>
                <a:latin typeface="微软雅黑" panose="020B0503020204020204" charset="-122"/>
                <a:cs typeface="微软雅黑" panose="020B0503020204020204" charset="-122"/>
              </a:rPr>
              <a:t>系统：</a:t>
            </a:r>
            <a:endParaRPr sz="2800">
              <a:latin typeface="微软雅黑" panose="020B0503020204020204" charset="-122"/>
              <a:cs typeface="微软雅黑" panose="020B0503020204020204" charset="-122"/>
            </a:endParaRPr>
          </a:p>
          <a:p>
            <a:pPr marL="12700">
              <a:lnSpc>
                <a:spcPct val="100000"/>
              </a:lnSpc>
            </a:pPr>
            <a:r>
              <a:rPr sz="2800" dirty="0">
                <a:solidFill>
                  <a:srgbClr val="8B8B8B"/>
                </a:solidFill>
                <a:latin typeface="微软雅黑" panose="020B0503020204020204" charset="-122"/>
                <a:cs typeface="微软雅黑" panose="020B0503020204020204" charset="-122"/>
              </a:rPr>
              <a:t>pip3 </a:t>
            </a:r>
            <a:r>
              <a:rPr sz="2800" spc="-5" dirty="0">
                <a:solidFill>
                  <a:srgbClr val="8B8B8B"/>
                </a:solidFill>
                <a:latin typeface="微软雅黑" panose="020B0503020204020204" charset="-122"/>
                <a:cs typeface="微软雅黑" panose="020B0503020204020204" charset="-122"/>
              </a:rPr>
              <a:t>install</a:t>
            </a:r>
            <a:r>
              <a:rPr sz="2800" spc="-65" dirty="0">
                <a:solidFill>
                  <a:srgbClr val="8B8B8B"/>
                </a:solidFill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spc="-10" dirty="0">
                <a:solidFill>
                  <a:srgbClr val="8B8B8B"/>
                </a:solidFill>
                <a:latin typeface="微软雅黑" panose="020B0503020204020204" charset="-122"/>
                <a:cs typeface="微软雅黑" panose="020B0503020204020204" charset="-122"/>
              </a:rPr>
              <a:t>pandas</a:t>
            </a:r>
            <a:endParaRPr sz="2800">
              <a:latin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88389" y="1719325"/>
            <a:ext cx="287147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5" dirty="0">
                <a:solidFill>
                  <a:srgbClr val="8B8B8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导入Pandas模块</a:t>
            </a:r>
            <a:endParaRPr sz="32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55498" y="302768"/>
            <a:ext cx="336486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solidFill>
                  <a:srgbClr val="F47163"/>
                </a:solidFill>
                <a:latin typeface="微软雅黑" panose="020B0503020204020204" charset="-122"/>
                <a:cs typeface="微软雅黑" panose="020B0503020204020204" charset="-122"/>
              </a:rPr>
              <a:t>新建一个Python文件</a:t>
            </a:r>
            <a:endParaRPr sz="28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211836"/>
            <a:ext cx="476250" cy="661670"/>
          </a:xfrm>
          <a:custGeom>
            <a:avLst/>
            <a:gdLst/>
            <a:ahLst/>
            <a:cxnLst/>
            <a:rect l="l" t="t" r="r" b="b"/>
            <a:pathLst>
              <a:path w="476250" h="661669">
                <a:moveTo>
                  <a:pt x="0" y="661416"/>
                </a:moveTo>
                <a:lnTo>
                  <a:pt x="476250" y="661416"/>
                </a:lnTo>
                <a:lnTo>
                  <a:pt x="476250" y="0"/>
                </a:lnTo>
                <a:lnTo>
                  <a:pt x="0" y="0"/>
                </a:lnTo>
                <a:lnTo>
                  <a:pt x="0" y="661416"/>
                </a:lnTo>
                <a:close/>
              </a:path>
            </a:pathLst>
          </a:custGeom>
          <a:solidFill>
            <a:srgbClr val="F4716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17602" y="413258"/>
            <a:ext cx="240665" cy="2451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50" spc="-10" dirty="0">
                <a:solidFill>
                  <a:srgbClr val="FBFBFB"/>
                </a:solidFill>
                <a:latin typeface="微软雅黑" panose="020B0503020204020204" charset="-122"/>
                <a:cs typeface="微软雅黑" panose="020B0503020204020204" charset="-122"/>
              </a:rPr>
              <a:t>14</a:t>
            </a:r>
            <a:endParaRPr sz="145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009650" y="2549651"/>
            <a:ext cx="5838444" cy="72390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88389" y="1719325"/>
            <a:ext cx="490220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5" dirty="0">
                <a:solidFill>
                  <a:srgbClr val="8B8B8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创建一个Series类型的数据</a:t>
            </a:r>
            <a:endParaRPr sz="32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55498" y="302768"/>
            <a:ext cx="499618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20" dirty="0">
                <a:solidFill>
                  <a:srgbClr val="F47163"/>
                </a:solidFill>
              </a:rPr>
              <a:t>Pandas</a:t>
            </a:r>
            <a:r>
              <a:rPr sz="2800" dirty="0">
                <a:solidFill>
                  <a:srgbClr val="F47163"/>
                </a:solidFill>
              </a:rPr>
              <a:t>的基础类型</a:t>
            </a:r>
            <a:r>
              <a:rPr sz="2800" spc="-5" dirty="0">
                <a:solidFill>
                  <a:srgbClr val="F47163"/>
                </a:solidFill>
              </a:rPr>
              <a:t>1——Series</a:t>
            </a:r>
            <a:endParaRPr sz="2800"/>
          </a:p>
        </p:txBody>
      </p:sp>
      <p:sp>
        <p:nvSpPr>
          <p:cNvPr id="4" name="object 4"/>
          <p:cNvSpPr/>
          <p:nvPr/>
        </p:nvSpPr>
        <p:spPr>
          <a:xfrm>
            <a:off x="0" y="211836"/>
            <a:ext cx="476250" cy="661670"/>
          </a:xfrm>
          <a:custGeom>
            <a:avLst/>
            <a:gdLst/>
            <a:ahLst/>
            <a:cxnLst/>
            <a:rect l="l" t="t" r="r" b="b"/>
            <a:pathLst>
              <a:path w="476250" h="661669">
                <a:moveTo>
                  <a:pt x="0" y="661416"/>
                </a:moveTo>
                <a:lnTo>
                  <a:pt x="476250" y="661416"/>
                </a:lnTo>
                <a:lnTo>
                  <a:pt x="476250" y="0"/>
                </a:lnTo>
                <a:lnTo>
                  <a:pt x="0" y="0"/>
                </a:lnTo>
                <a:lnTo>
                  <a:pt x="0" y="661416"/>
                </a:lnTo>
                <a:close/>
              </a:path>
            </a:pathLst>
          </a:custGeom>
          <a:solidFill>
            <a:srgbClr val="F4716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17602" y="413258"/>
            <a:ext cx="240665" cy="2451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50" spc="-10" dirty="0">
                <a:solidFill>
                  <a:srgbClr val="FBFBFB"/>
                </a:solidFill>
                <a:latin typeface="微软雅黑" panose="020B0503020204020204" charset="-122"/>
                <a:cs typeface="微软雅黑" panose="020B0503020204020204" charset="-122"/>
              </a:rPr>
              <a:t>15</a:t>
            </a:r>
            <a:endParaRPr sz="145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88389" y="3976115"/>
            <a:ext cx="734314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5" dirty="0">
                <a:solidFill>
                  <a:srgbClr val="F47163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Series()里直接填一个由数字组成的列表</a:t>
            </a:r>
            <a:endParaRPr sz="32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09650" y="2706624"/>
            <a:ext cx="9838944" cy="826769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009650" y="4910328"/>
            <a:ext cx="9838944" cy="17632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88389" y="1719325"/>
            <a:ext cx="408940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5" dirty="0">
                <a:solidFill>
                  <a:srgbClr val="8B8B8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Series类型的输出结果</a:t>
            </a:r>
            <a:endParaRPr sz="32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55498" y="302768"/>
            <a:ext cx="499618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20" dirty="0">
                <a:solidFill>
                  <a:srgbClr val="F47163"/>
                </a:solidFill>
                <a:latin typeface="微软雅黑" panose="020B0503020204020204" charset="-122"/>
                <a:cs typeface="微软雅黑" panose="020B0503020204020204" charset="-122"/>
              </a:rPr>
              <a:t>Pandas</a:t>
            </a:r>
            <a:r>
              <a:rPr sz="2800" dirty="0">
                <a:solidFill>
                  <a:srgbClr val="F47163"/>
                </a:solidFill>
                <a:latin typeface="微软雅黑" panose="020B0503020204020204" charset="-122"/>
                <a:cs typeface="微软雅黑" panose="020B0503020204020204" charset="-122"/>
              </a:rPr>
              <a:t>的基础类型</a:t>
            </a:r>
            <a:r>
              <a:rPr sz="2800" spc="-5" dirty="0">
                <a:solidFill>
                  <a:srgbClr val="F47163"/>
                </a:solidFill>
                <a:latin typeface="微软雅黑" panose="020B0503020204020204" charset="-122"/>
                <a:cs typeface="微软雅黑" panose="020B0503020204020204" charset="-122"/>
              </a:rPr>
              <a:t>1——Series</a:t>
            </a:r>
            <a:endParaRPr sz="28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211836"/>
            <a:ext cx="476250" cy="661670"/>
          </a:xfrm>
          <a:custGeom>
            <a:avLst/>
            <a:gdLst/>
            <a:ahLst/>
            <a:cxnLst/>
            <a:rect l="l" t="t" r="r" b="b"/>
            <a:pathLst>
              <a:path w="476250" h="661669">
                <a:moveTo>
                  <a:pt x="0" y="661416"/>
                </a:moveTo>
                <a:lnTo>
                  <a:pt x="476250" y="661416"/>
                </a:lnTo>
                <a:lnTo>
                  <a:pt x="476250" y="0"/>
                </a:lnTo>
                <a:lnTo>
                  <a:pt x="0" y="0"/>
                </a:lnTo>
                <a:lnTo>
                  <a:pt x="0" y="661416"/>
                </a:lnTo>
                <a:close/>
              </a:path>
            </a:pathLst>
          </a:custGeom>
          <a:solidFill>
            <a:srgbClr val="F4716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17602" y="413258"/>
            <a:ext cx="240665" cy="2451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50" spc="-10" dirty="0">
                <a:solidFill>
                  <a:srgbClr val="FBFBFB"/>
                </a:solidFill>
                <a:latin typeface="微软雅黑" panose="020B0503020204020204" charset="-122"/>
                <a:cs typeface="微软雅黑" panose="020B0503020204020204" charset="-122"/>
              </a:rPr>
              <a:t>16</a:t>
            </a:r>
            <a:endParaRPr sz="145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09650" y="2373630"/>
            <a:ext cx="7304531" cy="1980437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585" y="4816475"/>
            <a:ext cx="4100830" cy="285496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5498" y="302768"/>
            <a:ext cx="499618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20" dirty="0">
                <a:solidFill>
                  <a:srgbClr val="F47163"/>
                </a:solidFill>
              </a:rPr>
              <a:t>Pandas</a:t>
            </a:r>
            <a:r>
              <a:rPr sz="2800" dirty="0">
                <a:solidFill>
                  <a:srgbClr val="F47163"/>
                </a:solidFill>
              </a:rPr>
              <a:t>的基础类型</a:t>
            </a:r>
            <a:r>
              <a:rPr sz="2800" spc="-5" dirty="0">
                <a:solidFill>
                  <a:srgbClr val="F47163"/>
                </a:solidFill>
              </a:rPr>
              <a:t>1——Series</a:t>
            </a:r>
            <a:endParaRPr sz="2800"/>
          </a:p>
        </p:txBody>
      </p:sp>
      <p:sp>
        <p:nvSpPr>
          <p:cNvPr id="3" name="object 3"/>
          <p:cNvSpPr/>
          <p:nvPr/>
        </p:nvSpPr>
        <p:spPr>
          <a:xfrm>
            <a:off x="0" y="211836"/>
            <a:ext cx="476250" cy="661670"/>
          </a:xfrm>
          <a:custGeom>
            <a:avLst/>
            <a:gdLst/>
            <a:ahLst/>
            <a:cxnLst/>
            <a:rect l="l" t="t" r="r" b="b"/>
            <a:pathLst>
              <a:path w="476250" h="661669">
                <a:moveTo>
                  <a:pt x="0" y="661416"/>
                </a:moveTo>
                <a:lnTo>
                  <a:pt x="476250" y="661416"/>
                </a:lnTo>
                <a:lnTo>
                  <a:pt x="476250" y="0"/>
                </a:lnTo>
                <a:lnTo>
                  <a:pt x="0" y="0"/>
                </a:lnTo>
                <a:lnTo>
                  <a:pt x="0" y="661416"/>
                </a:lnTo>
                <a:close/>
              </a:path>
            </a:pathLst>
          </a:custGeom>
          <a:solidFill>
            <a:srgbClr val="F4716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117602" y="413258"/>
            <a:ext cx="240665" cy="2451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50" spc="-10" dirty="0">
                <a:solidFill>
                  <a:srgbClr val="FBFBFB"/>
                </a:solidFill>
                <a:latin typeface="微软雅黑" panose="020B0503020204020204" charset="-122"/>
                <a:cs typeface="微软雅黑" panose="020B0503020204020204" charset="-122"/>
              </a:rPr>
              <a:t>17</a:t>
            </a:r>
            <a:endParaRPr sz="145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88389" y="5139944"/>
            <a:ext cx="7747634" cy="5041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288280">
              <a:lnSpc>
                <a:spcPct val="100000"/>
              </a:lnSpc>
              <a:spcBef>
                <a:spcPts val="95"/>
              </a:spcBef>
            </a:pPr>
            <a:r>
              <a:rPr sz="3200" spc="-5" dirty="0">
                <a:solidFill>
                  <a:srgbClr val="8B8B8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输出结果</a:t>
            </a:r>
            <a:r>
              <a:rPr lang="en-US" sz="3200" spc="-5" dirty="0">
                <a:solidFill>
                  <a:srgbClr val="8B8B8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:</a:t>
            </a:r>
            <a:endParaRPr lang="en-US" sz="3200" spc="-5" dirty="0">
              <a:solidFill>
                <a:srgbClr val="8B8B8B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009650" y="2422397"/>
            <a:ext cx="6553200" cy="72390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1088389" y="1719325"/>
            <a:ext cx="4089400" cy="21513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5" dirty="0">
                <a:solidFill>
                  <a:srgbClr val="8B8B8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获取Series数据的值</a:t>
            </a:r>
            <a:endParaRPr sz="32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ct val="100000"/>
              </a:lnSpc>
            </a:pPr>
            <a:endParaRPr sz="32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465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</a:pPr>
            <a:r>
              <a:rPr sz="3200" spc="-5" dirty="0">
                <a:solidFill>
                  <a:srgbClr val="8B8B8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获取Series数据的索引</a:t>
            </a:r>
            <a:endParaRPr sz="32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009650" y="4064508"/>
            <a:ext cx="6248400" cy="7528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650" y="5845810"/>
            <a:ext cx="8717915" cy="166624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88389" y="1719325"/>
            <a:ext cx="327469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5" dirty="0">
                <a:solidFill>
                  <a:srgbClr val="8B8B8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创建特殊的索引值</a:t>
            </a:r>
            <a:endParaRPr sz="32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55498" y="302768"/>
            <a:ext cx="499618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20" dirty="0">
                <a:solidFill>
                  <a:srgbClr val="F47163"/>
                </a:solidFill>
                <a:latin typeface="微软雅黑" panose="020B0503020204020204" charset="-122"/>
                <a:cs typeface="微软雅黑" panose="020B0503020204020204" charset="-122"/>
              </a:rPr>
              <a:t>Pandas</a:t>
            </a:r>
            <a:r>
              <a:rPr sz="2800" dirty="0">
                <a:solidFill>
                  <a:srgbClr val="F47163"/>
                </a:solidFill>
                <a:latin typeface="微软雅黑" panose="020B0503020204020204" charset="-122"/>
                <a:cs typeface="微软雅黑" panose="020B0503020204020204" charset="-122"/>
              </a:rPr>
              <a:t>的基础类型</a:t>
            </a:r>
            <a:r>
              <a:rPr sz="2800" spc="-5" dirty="0">
                <a:solidFill>
                  <a:srgbClr val="F47163"/>
                </a:solidFill>
                <a:latin typeface="微软雅黑" panose="020B0503020204020204" charset="-122"/>
                <a:cs typeface="微软雅黑" panose="020B0503020204020204" charset="-122"/>
              </a:rPr>
              <a:t>1——Series</a:t>
            </a:r>
            <a:endParaRPr sz="28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211836"/>
            <a:ext cx="476250" cy="661670"/>
          </a:xfrm>
          <a:custGeom>
            <a:avLst/>
            <a:gdLst/>
            <a:ahLst/>
            <a:cxnLst/>
            <a:rect l="l" t="t" r="r" b="b"/>
            <a:pathLst>
              <a:path w="476250" h="661669">
                <a:moveTo>
                  <a:pt x="0" y="661416"/>
                </a:moveTo>
                <a:lnTo>
                  <a:pt x="476250" y="661416"/>
                </a:lnTo>
                <a:lnTo>
                  <a:pt x="476250" y="0"/>
                </a:lnTo>
                <a:lnTo>
                  <a:pt x="0" y="0"/>
                </a:lnTo>
                <a:lnTo>
                  <a:pt x="0" y="661416"/>
                </a:lnTo>
                <a:close/>
              </a:path>
            </a:pathLst>
          </a:custGeom>
          <a:solidFill>
            <a:srgbClr val="F4716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17602" y="413258"/>
            <a:ext cx="240665" cy="2451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50" spc="-10" dirty="0">
                <a:solidFill>
                  <a:srgbClr val="FBFBFB"/>
                </a:solidFill>
                <a:latin typeface="微软雅黑" panose="020B0503020204020204" charset="-122"/>
                <a:cs typeface="微软雅黑" panose="020B0503020204020204" charset="-122"/>
              </a:rPr>
              <a:t>18</a:t>
            </a:r>
            <a:endParaRPr sz="145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88389" y="4065015"/>
            <a:ext cx="2463800" cy="5041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412115">
              <a:lnSpc>
                <a:spcPct val="100000"/>
              </a:lnSpc>
              <a:spcBef>
                <a:spcPts val="95"/>
              </a:spcBef>
            </a:pPr>
            <a:r>
              <a:rPr sz="3200" spc="-5" dirty="0">
                <a:solidFill>
                  <a:srgbClr val="8B8B8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输出结果：   </a:t>
            </a:r>
            <a:endParaRPr sz="32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09650" y="2599943"/>
            <a:ext cx="12730734" cy="114985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650" y="4859020"/>
            <a:ext cx="4368800" cy="287782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88389" y="1719325"/>
            <a:ext cx="286893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5" dirty="0">
                <a:solidFill>
                  <a:srgbClr val="8B8B8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修改索引值名称</a:t>
            </a:r>
            <a:endParaRPr sz="32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55498" y="302768"/>
            <a:ext cx="499618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20" dirty="0">
                <a:solidFill>
                  <a:srgbClr val="F47163"/>
                </a:solidFill>
                <a:latin typeface="微软雅黑" panose="020B0503020204020204" charset="-122"/>
                <a:cs typeface="微软雅黑" panose="020B0503020204020204" charset="-122"/>
              </a:rPr>
              <a:t>Pandas</a:t>
            </a:r>
            <a:r>
              <a:rPr sz="2800" dirty="0">
                <a:solidFill>
                  <a:srgbClr val="F47163"/>
                </a:solidFill>
                <a:latin typeface="微软雅黑" panose="020B0503020204020204" charset="-122"/>
                <a:cs typeface="微软雅黑" panose="020B0503020204020204" charset="-122"/>
              </a:rPr>
              <a:t>的基础类型</a:t>
            </a:r>
            <a:r>
              <a:rPr sz="2800" spc="-5" dirty="0">
                <a:solidFill>
                  <a:srgbClr val="F47163"/>
                </a:solidFill>
                <a:latin typeface="微软雅黑" panose="020B0503020204020204" charset="-122"/>
                <a:cs typeface="微软雅黑" panose="020B0503020204020204" charset="-122"/>
              </a:rPr>
              <a:t>1——Series</a:t>
            </a:r>
            <a:endParaRPr sz="28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211836"/>
            <a:ext cx="476250" cy="661670"/>
          </a:xfrm>
          <a:custGeom>
            <a:avLst/>
            <a:gdLst/>
            <a:ahLst/>
            <a:cxnLst/>
            <a:rect l="l" t="t" r="r" b="b"/>
            <a:pathLst>
              <a:path w="476250" h="661669">
                <a:moveTo>
                  <a:pt x="0" y="661416"/>
                </a:moveTo>
                <a:lnTo>
                  <a:pt x="476250" y="661416"/>
                </a:lnTo>
                <a:lnTo>
                  <a:pt x="476250" y="0"/>
                </a:lnTo>
                <a:lnTo>
                  <a:pt x="0" y="0"/>
                </a:lnTo>
                <a:lnTo>
                  <a:pt x="0" y="661416"/>
                </a:lnTo>
                <a:close/>
              </a:path>
            </a:pathLst>
          </a:custGeom>
          <a:solidFill>
            <a:srgbClr val="F4716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17602" y="413258"/>
            <a:ext cx="240665" cy="2451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50" spc="-10" dirty="0">
                <a:solidFill>
                  <a:srgbClr val="FBFBFB"/>
                </a:solidFill>
                <a:latin typeface="微软雅黑" panose="020B0503020204020204" charset="-122"/>
                <a:cs typeface="微软雅黑" panose="020B0503020204020204" charset="-122"/>
              </a:rPr>
              <a:t>19</a:t>
            </a:r>
            <a:endParaRPr sz="145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88389" y="4553203"/>
            <a:ext cx="2056130" cy="5041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3200" spc="-5" dirty="0">
                <a:solidFill>
                  <a:srgbClr val="8B8B8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输出结果：   </a:t>
            </a:r>
            <a:endParaRPr sz="32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09650" y="2550413"/>
            <a:ext cx="12179046" cy="1664207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3180" y="5187950"/>
            <a:ext cx="3733800" cy="248920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88389" y="1719325"/>
            <a:ext cx="408940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5" dirty="0">
                <a:solidFill>
                  <a:srgbClr val="8B8B8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获取Series数据的长度</a:t>
            </a:r>
            <a:endParaRPr sz="32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55498" y="302768"/>
            <a:ext cx="499618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20" dirty="0">
                <a:solidFill>
                  <a:srgbClr val="F47163"/>
                </a:solidFill>
                <a:latin typeface="微软雅黑" panose="020B0503020204020204" charset="-122"/>
                <a:cs typeface="微软雅黑" panose="020B0503020204020204" charset="-122"/>
              </a:rPr>
              <a:t>Pandas</a:t>
            </a:r>
            <a:r>
              <a:rPr sz="2800" dirty="0">
                <a:solidFill>
                  <a:srgbClr val="F47163"/>
                </a:solidFill>
                <a:latin typeface="微软雅黑" panose="020B0503020204020204" charset="-122"/>
                <a:cs typeface="微软雅黑" panose="020B0503020204020204" charset="-122"/>
              </a:rPr>
              <a:t>的基础类型</a:t>
            </a:r>
            <a:r>
              <a:rPr sz="2800" spc="-5" dirty="0">
                <a:solidFill>
                  <a:srgbClr val="F47163"/>
                </a:solidFill>
                <a:latin typeface="微软雅黑" panose="020B0503020204020204" charset="-122"/>
                <a:cs typeface="微软雅黑" panose="020B0503020204020204" charset="-122"/>
              </a:rPr>
              <a:t>1——Series</a:t>
            </a:r>
            <a:endParaRPr sz="28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211836"/>
            <a:ext cx="476250" cy="661670"/>
          </a:xfrm>
          <a:custGeom>
            <a:avLst/>
            <a:gdLst/>
            <a:ahLst/>
            <a:cxnLst/>
            <a:rect l="l" t="t" r="r" b="b"/>
            <a:pathLst>
              <a:path w="476250" h="661669">
                <a:moveTo>
                  <a:pt x="0" y="661416"/>
                </a:moveTo>
                <a:lnTo>
                  <a:pt x="476250" y="661416"/>
                </a:lnTo>
                <a:lnTo>
                  <a:pt x="476250" y="0"/>
                </a:lnTo>
                <a:lnTo>
                  <a:pt x="0" y="0"/>
                </a:lnTo>
                <a:lnTo>
                  <a:pt x="0" y="661416"/>
                </a:lnTo>
                <a:close/>
              </a:path>
            </a:pathLst>
          </a:custGeom>
          <a:solidFill>
            <a:srgbClr val="F4716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17602" y="413258"/>
            <a:ext cx="240665" cy="2451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50" spc="-10" dirty="0">
                <a:solidFill>
                  <a:srgbClr val="FBFBFB"/>
                </a:solidFill>
                <a:latin typeface="微软雅黑" panose="020B0503020204020204" charset="-122"/>
                <a:cs typeface="微软雅黑" panose="020B0503020204020204" charset="-122"/>
              </a:rPr>
              <a:t>20</a:t>
            </a:r>
            <a:endParaRPr sz="145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009650" y="2662427"/>
            <a:ext cx="5029200" cy="790194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5498" y="302768"/>
            <a:ext cx="251650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solidFill>
                  <a:srgbClr val="F47163"/>
                </a:solidFill>
              </a:rPr>
              <a:t>数据预处理方法</a:t>
            </a:r>
            <a:endParaRPr sz="2800"/>
          </a:p>
        </p:txBody>
      </p:sp>
      <p:sp>
        <p:nvSpPr>
          <p:cNvPr id="3" name="object 3"/>
          <p:cNvSpPr/>
          <p:nvPr/>
        </p:nvSpPr>
        <p:spPr>
          <a:xfrm>
            <a:off x="0" y="211836"/>
            <a:ext cx="476250" cy="661670"/>
          </a:xfrm>
          <a:custGeom>
            <a:avLst/>
            <a:gdLst/>
            <a:ahLst/>
            <a:cxnLst/>
            <a:rect l="l" t="t" r="r" b="b"/>
            <a:pathLst>
              <a:path w="476250" h="661669">
                <a:moveTo>
                  <a:pt x="0" y="661416"/>
                </a:moveTo>
                <a:lnTo>
                  <a:pt x="476250" y="661416"/>
                </a:lnTo>
                <a:lnTo>
                  <a:pt x="476250" y="0"/>
                </a:lnTo>
                <a:lnTo>
                  <a:pt x="0" y="0"/>
                </a:lnTo>
                <a:lnTo>
                  <a:pt x="0" y="661416"/>
                </a:lnTo>
                <a:close/>
              </a:path>
            </a:pathLst>
          </a:custGeom>
          <a:solidFill>
            <a:srgbClr val="F4716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117602" y="413258"/>
            <a:ext cx="240665" cy="2451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50" spc="-10" dirty="0">
                <a:solidFill>
                  <a:srgbClr val="FBFBFB"/>
                </a:solidFill>
                <a:latin typeface="微软雅黑" panose="020B0503020204020204" charset="-122"/>
                <a:cs typeface="微软雅黑" panose="020B0503020204020204" charset="-122"/>
              </a:rPr>
              <a:t>16</a:t>
            </a:r>
            <a:endParaRPr sz="145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19708" y="1884172"/>
            <a:ext cx="2675255" cy="38671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527050" indent="-514350">
              <a:lnSpc>
                <a:spcPct val="100000"/>
              </a:lnSpc>
              <a:spcBef>
                <a:spcPts val="105"/>
              </a:spcBef>
              <a:buAutoNum type="arabicPeriod"/>
              <a:tabLst>
                <a:tab pos="526415" algn="l"/>
                <a:tab pos="527050" algn="l"/>
              </a:tabLst>
            </a:pPr>
            <a:r>
              <a:rPr sz="2800" spc="-5" dirty="0">
                <a:solidFill>
                  <a:srgbClr val="8B8B8B"/>
                </a:solidFill>
                <a:latin typeface="微软雅黑" panose="020B0503020204020204" charset="-122"/>
                <a:cs typeface="微软雅黑" panose="020B0503020204020204" charset="-122"/>
              </a:rPr>
              <a:t>归一化</a:t>
            </a:r>
            <a:endParaRPr sz="2800">
              <a:latin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lr>
                <a:srgbClr val="8B8B8B"/>
              </a:buClr>
              <a:buFont typeface="΢"/>
              <a:buAutoNum type="arabicPeriod"/>
            </a:pPr>
            <a:endParaRPr sz="2900">
              <a:latin typeface="Times New Roman" panose="02020603050405020304"/>
              <a:cs typeface="Times New Roman" panose="02020603050405020304"/>
            </a:endParaRPr>
          </a:p>
          <a:p>
            <a:pPr marL="527050" indent="-514350">
              <a:lnSpc>
                <a:spcPct val="100000"/>
              </a:lnSpc>
              <a:buAutoNum type="arabicPeriod"/>
              <a:tabLst>
                <a:tab pos="526415" algn="l"/>
                <a:tab pos="527050" algn="l"/>
              </a:tabLst>
            </a:pPr>
            <a:r>
              <a:rPr sz="2800" dirty="0">
                <a:solidFill>
                  <a:srgbClr val="8B8B8B"/>
                </a:solidFill>
                <a:latin typeface="微软雅黑" panose="020B0503020204020204" charset="-122"/>
                <a:cs typeface="微软雅黑" panose="020B0503020204020204" charset="-122"/>
              </a:rPr>
              <a:t>二值化</a:t>
            </a:r>
            <a:endParaRPr sz="2800">
              <a:latin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lr>
                <a:srgbClr val="8B8B8B"/>
              </a:buClr>
              <a:buFont typeface="΢"/>
              <a:buAutoNum type="arabicPeriod"/>
            </a:pPr>
            <a:endParaRPr sz="2900">
              <a:latin typeface="Times New Roman" panose="02020603050405020304"/>
              <a:cs typeface="Times New Roman" panose="02020603050405020304"/>
            </a:endParaRPr>
          </a:p>
          <a:p>
            <a:pPr marL="527050" indent="-514350">
              <a:lnSpc>
                <a:spcPct val="100000"/>
              </a:lnSpc>
              <a:buAutoNum type="arabicPeriod"/>
              <a:tabLst>
                <a:tab pos="526415" algn="l"/>
                <a:tab pos="527050" algn="l"/>
              </a:tabLst>
            </a:pPr>
            <a:r>
              <a:rPr sz="2800" dirty="0">
                <a:solidFill>
                  <a:srgbClr val="8B8B8B"/>
                </a:solidFill>
                <a:latin typeface="微软雅黑" panose="020B0503020204020204" charset="-122"/>
                <a:cs typeface="微软雅黑" panose="020B0503020204020204" charset="-122"/>
              </a:rPr>
              <a:t>维度变换</a:t>
            </a:r>
            <a:endParaRPr sz="2800">
              <a:latin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lr>
                <a:srgbClr val="8B8B8B"/>
              </a:buClr>
              <a:buFont typeface="΢"/>
              <a:buAutoNum type="arabicPeriod"/>
            </a:pPr>
            <a:endParaRPr sz="2900">
              <a:latin typeface="Times New Roman" panose="02020603050405020304"/>
              <a:cs typeface="Times New Roman" panose="02020603050405020304"/>
            </a:endParaRPr>
          </a:p>
          <a:p>
            <a:pPr marL="527050" indent="-514350">
              <a:lnSpc>
                <a:spcPct val="100000"/>
              </a:lnSpc>
              <a:buAutoNum type="arabicPeriod"/>
              <a:tabLst>
                <a:tab pos="526415" algn="l"/>
                <a:tab pos="527050" algn="l"/>
              </a:tabLst>
            </a:pPr>
            <a:r>
              <a:rPr sz="2800" dirty="0">
                <a:solidFill>
                  <a:srgbClr val="8B8B8B"/>
                </a:solidFill>
                <a:latin typeface="微软雅黑" panose="020B0503020204020204" charset="-122"/>
                <a:cs typeface="微软雅黑" panose="020B0503020204020204" charset="-122"/>
              </a:rPr>
              <a:t>去重</a:t>
            </a:r>
            <a:endParaRPr sz="2800">
              <a:latin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lr>
                <a:srgbClr val="8B8B8B"/>
              </a:buClr>
              <a:buFont typeface="΢"/>
              <a:buAutoNum type="arabicPeriod"/>
            </a:pPr>
            <a:endParaRPr sz="2900">
              <a:latin typeface="Times New Roman" panose="02020603050405020304"/>
              <a:cs typeface="Times New Roman" panose="02020603050405020304"/>
            </a:endParaRPr>
          </a:p>
          <a:p>
            <a:pPr marL="527050" indent="-514350">
              <a:lnSpc>
                <a:spcPct val="100000"/>
              </a:lnSpc>
              <a:spcBef>
                <a:spcPts val="5"/>
              </a:spcBef>
              <a:buAutoNum type="arabicPeriod"/>
              <a:tabLst>
                <a:tab pos="526415" algn="l"/>
                <a:tab pos="527050" algn="l"/>
              </a:tabLst>
            </a:pPr>
            <a:r>
              <a:rPr sz="2800" dirty="0">
                <a:solidFill>
                  <a:srgbClr val="8B8B8B"/>
                </a:solidFill>
                <a:latin typeface="微软雅黑" panose="020B0503020204020204" charset="-122"/>
                <a:cs typeface="微软雅黑" panose="020B0503020204020204" charset="-122"/>
              </a:rPr>
              <a:t>无效数据过滤</a:t>
            </a:r>
            <a:endParaRPr sz="2800">
              <a:latin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88389" y="1719325"/>
            <a:ext cx="368109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5" dirty="0">
                <a:solidFill>
                  <a:srgbClr val="8B8B8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获取数组中某个数据</a:t>
            </a:r>
            <a:endParaRPr sz="32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55498" y="302768"/>
            <a:ext cx="499618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20" dirty="0">
                <a:solidFill>
                  <a:srgbClr val="F47163"/>
                </a:solidFill>
              </a:rPr>
              <a:t>Pandas</a:t>
            </a:r>
            <a:r>
              <a:rPr sz="2800" dirty="0">
                <a:solidFill>
                  <a:srgbClr val="F47163"/>
                </a:solidFill>
              </a:rPr>
              <a:t>的基础类型</a:t>
            </a:r>
            <a:r>
              <a:rPr sz="2800" spc="-5" dirty="0">
                <a:solidFill>
                  <a:srgbClr val="F47163"/>
                </a:solidFill>
              </a:rPr>
              <a:t>1——Series</a:t>
            </a:r>
            <a:endParaRPr sz="2800"/>
          </a:p>
        </p:txBody>
      </p:sp>
      <p:sp>
        <p:nvSpPr>
          <p:cNvPr id="4" name="object 4"/>
          <p:cNvSpPr/>
          <p:nvPr/>
        </p:nvSpPr>
        <p:spPr>
          <a:xfrm>
            <a:off x="0" y="211836"/>
            <a:ext cx="476250" cy="661670"/>
          </a:xfrm>
          <a:custGeom>
            <a:avLst/>
            <a:gdLst/>
            <a:ahLst/>
            <a:cxnLst/>
            <a:rect l="l" t="t" r="r" b="b"/>
            <a:pathLst>
              <a:path w="476250" h="661669">
                <a:moveTo>
                  <a:pt x="0" y="661416"/>
                </a:moveTo>
                <a:lnTo>
                  <a:pt x="476250" y="661416"/>
                </a:lnTo>
                <a:lnTo>
                  <a:pt x="476250" y="0"/>
                </a:lnTo>
                <a:lnTo>
                  <a:pt x="0" y="0"/>
                </a:lnTo>
                <a:lnTo>
                  <a:pt x="0" y="661416"/>
                </a:lnTo>
                <a:close/>
              </a:path>
            </a:pathLst>
          </a:custGeom>
          <a:solidFill>
            <a:srgbClr val="F4716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17602" y="413258"/>
            <a:ext cx="240665" cy="2451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50" spc="-10" dirty="0">
                <a:solidFill>
                  <a:srgbClr val="FBFBFB"/>
                </a:solidFill>
                <a:latin typeface="微软雅黑" panose="020B0503020204020204" charset="-122"/>
                <a:cs typeface="微软雅黑" panose="020B0503020204020204" charset="-122"/>
              </a:rPr>
              <a:t>21</a:t>
            </a:r>
            <a:endParaRPr sz="145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88389" y="4987035"/>
            <a:ext cx="2056130" cy="1000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3200" spc="-5" dirty="0">
                <a:solidFill>
                  <a:srgbClr val="8B8B8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输出结果：   </a:t>
            </a:r>
            <a:r>
              <a:rPr sz="3200" spc="-5" dirty="0">
                <a:solidFill>
                  <a:srgbClr val="F47163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1</a:t>
            </a:r>
            <a:endParaRPr sz="32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09650" y="3021330"/>
            <a:ext cx="12224766" cy="1155953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88389" y="1719325"/>
            <a:ext cx="368109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5" dirty="0">
                <a:solidFill>
                  <a:srgbClr val="8B8B8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获取数组中多个数据</a:t>
            </a:r>
            <a:endParaRPr sz="32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55498" y="302768"/>
            <a:ext cx="499618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20" dirty="0">
                <a:solidFill>
                  <a:srgbClr val="F47163"/>
                </a:solidFill>
              </a:rPr>
              <a:t>Pandas</a:t>
            </a:r>
            <a:r>
              <a:rPr sz="2800" dirty="0">
                <a:solidFill>
                  <a:srgbClr val="F47163"/>
                </a:solidFill>
              </a:rPr>
              <a:t>的基础类型</a:t>
            </a:r>
            <a:r>
              <a:rPr sz="2800" spc="-5" dirty="0">
                <a:solidFill>
                  <a:srgbClr val="F47163"/>
                </a:solidFill>
              </a:rPr>
              <a:t>1——Series</a:t>
            </a:r>
            <a:endParaRPr sz="2800"/>
          </a:p>
        </p:txBody>
      </p:sp>
      <p:sp>
        <p:nvSpPr>
          <p:cNvPr id="4" name="object 4"/>
          <p:cNvSpPr/>
          <p:nvPr/>
        </p:nvSpPr>
        <p:spPr>
          <a:xfrm>
            <a:off x="0" y="211836"/>
            <a:ext cx="476250" cy="661670"/>
          </a:xfrm>
          <a:custGeom>
            <a:avLst/>
            <a:gdLst/>
            <a:ahLst/>
            <a:cxnLst/>
            <a:rect l="l" t="t" r="r" b="b"/>
            <a:pathLst>
              <a:path w="476250" h="661669">
                <a:moveTo>
                  <a:pt x="0" y="661416"/>
                </a:moveTo>
                <a:lnTo>
                  <a:pt x="476250" y="661416"/>
                </a:lnTo>
                <a:lnTo>
                  <a:pt x="476250" y="0"/>
                </a:lnTo>
                <a:lnTo>
                  <a:pt x="0" y="0"/>
                </a:lnTo>
                <a:lnTo>
                  <a:pt x="0" y="661416"/>
                </a:lnTo>
                <a:close/>
              </a:path>
            </a:pathLst>
          </a:custGeom>
          <a:solidFill>
            <a:srgbClr val="F4716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17602" y="413258"/>
            <a:ext cx="240665" cy="2451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50" spc="-10" dirty="0">
                <a:solidFill>
                  <a:srgbClr val="FBFBFB"/>
                </a:solidFill>
                <a:latin typeface="微软雅黑" panose="020B0503020204020204" charset="-122"/>
                <a:cs typeface="微软雅黑" panose="020B0503020204020204" charset="-122"/>
              </a:rPr>
              <a:t>22</a:t>
            </a:r>
            <a:endParaRPr sz="145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09650" y="2862072"/>
            <a:ext cx="12838938" cy="1252727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3609594" y="3488435"/>
            <a:ext cx="3838575" cy="626745"/>
          </a:xfrm>
          <a:custGeom>
            <a:avLst/>
            <a:gdLst/>
            <a:ahLst/>
            <a:cxnLst/>
            <a:rect l="l" t="t" r="r" b="b"/>
            <a:pathLst>
              <a:path w="3838575" h="626745">
                <a:moveTo>
                  <a:pt x="0" y="104393"/>
                </a:moveTo>
                <a:lnTo>
                  <a:pt x="8203" y="63757"/>
                </a:lnTo>
                <a:lnTo>
                  <a:pt x="30575" y="30575"/>
                </a:lnTo>
                <a:lnTo>
                  <a:pt x="63757" y="8203"/>
                </a:lnTo>
                <a:lnTo>
                  <a:pt x="104393" y="0"/>
                </a:lnTo>
                <a:lnTo>
                  <a:pt x="3733800" y="0"/>
                </a:lnTo>
                <a:lnTo>
                  <a:pt x="3774436" y="8203"/>
                </a:lnTo>
                <a:lnTo>
                  <a:pt x="3807618" y="30575"/>
                </a:lnTo>
                <a:lnTo>
                  <a:pt x="3829990" y="63757"/>
                </a:lnTo>
                <a:lnTo>
                  <a:pt x="3838194" y="104393"/>
                </a:lnTo>
                <a:lnTo>
                  <a:pt x="3838194" y="521969"/>
                </a:lnTo>
                <a:lnTo>
                  <a:pt x="3829990" y="562606"/>
                </a:lnTo>
                <a:lnTo>
                  <a:pt x="3807618" y="595788"/>
                </a:lnTo>
                <a:lnTo>
                  <a:pt x="3774436" y="618160"/>
                </a:lnTo>
                <a:lnTo>
                  <a:pt x="3733800" y="626363"/>
                </a:lnTo>
                <a:lnTo>
                  <a:pt x="104393" y="626363"/>
                </a:lnTo>
                <a:lnTo>
                  <a:pt x="63757" y="618160"/>
                </a:lnTo>
                <a:lnTo>
                  <a:pt x="30575" y="595788"/>
                </a:lnTo>
                <a:lnTo>
                  <a:pt x="8203" y="562606"/>
                </a:lnTo>
                <a:lnTo>
                  <a:pt x="0" y="521969"/>
                </a:lnTo>
                <a:lnTo>
                  <a:pt x="0" y="104393"/>
                </a:lnTo>
                <a:close/>
              </a:path>
            </a:pathLst>
          </a:custGeom>
          <a:ln w="38100">
            <a:solidFill>
              <a:srgbClr val="F47163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650" y="4602480"/>
            <a:ext cx="4812030" cy="2814955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88389" y="1719325"/>
            <a:ext cx="368109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5" dirty="0">
                <a:solidFill>
                  <a:srgbClr val="8B8B8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获取数组中多个数据</a:t>
            </a:r>
            <a:endParaRPr sz="32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55498" y="302768"/>
            <a:ext cx="499618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20" dirty="0">
                <a:solidFill>
                  <a:srgbClr val="F47163"/>
                </a:solidFill>
              </a:rPr>
              <a:t>Pandas</a:t>
            </a:r>
            <a:r>
              <a:rPr sz="2800" dirty="0">
                <a:solidFill>
                  <a:srgbClr val="F47163"/>
                </a:solidFill>
              </a:rPr>
              <a:t>的基础类型</a:t>
            </a:r>
            <a:r>
              <a:rPr sz="2800" spc="-5" dirty="0">
                <a:solidFill>
                  <a:srgbClr val="F47163"/>
                </a:solidFill>
              </a:rPr>
              <a:t>1——Series</a:t>
            </a:r>
            <a:endParaRPr sz="2800"/>
          </a:p>
        </p:txBody>
      </p:sp>
      <p:sp>
        <p:nvSpPr>
          <p:cNvPr id="4" name="object 4"/>
          <p:cNvSpPr/>
          <p:nvPr/>
        </p:nvSpPr>
        <p:spPr>
          <a:xfrm>
            <a:off x="0" y="211836"/>
            <a:ext cx="476250" cy="661670"/>
          </a:xfrm>
          <a:custGeom>
            <a:avLst/>
            <a:gdLst/>
            <a:ahLst/>
            <a:cxnLst/>
            <a:rect l="l" t="t" r="r" b="b"/>
            <a:pathLst>
              <a:path w="476250" h="661669">
                <a:moveTo>
                  <a:pt x="0" y="661416"/>
                </a:moveTo>
                <a:lnTo>
                  <a:pt x="476250" y="661416"/>
                </a:lnTo>
                <a:lnTo>
                  <a:pt x="476250" y="0"/>
                </a:lnTo>
                <a:lnTo>
                  <a:pt x="0" y="0"/>
                </a:lnTo>
                <a:lnTo>
                  <a:pt x="0" y="661416"/>
                </a:lnTo>
                <a:close/>
              </a:path>
            </a:pathLst>
          </a:custGeom>
          <a:solidFill>
            <a:srgbClr val="F4716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17602" y="413258"/>
            <a:ext cx="240665" cy="2451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50" spc="-10" dirty="0">
                <a:solidFill>
                  <a:srgbClr val="FBFBFB"/>
                </a:solidFill>
                <a:latin typeface="微软雅黑" panose="020B0503020204020204" charset="-122"/>
                <a:cs typeface="微软雅黑" panose="020B0503020204020204" charset="-122"/>
              </a:rPr>
              <a:t>23</a:t>
            </a:r>
            <a:endParaRPr sz="145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88389" y="4987035"/>
            <a:ext cx="2464435" cy="5041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412750">
              <a:lnSpc>
                <a:spcPct val="100000"/>
              </a:lnSpc>
              <a:spcBef>
                <a:spcPts val="95"/>
              </a:spcBef>
            </a:pPr>
            <a:r>
              <a:rPr sz="3200" spc="-5" dirty="0">
                <a:solidFill>
                  <a:srgbClr val="8B8B8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输出结果：   </a:t>
            </a:r>
            <a:endParaRPr sz="32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09650" y="2633598"/>
            <a:ext cx="7239000" cy="1953005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650" y="5745480"/>
            <a:ext cx="4410075" cy="2132965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88389" y="1338325"/>
            <a:ext cx="449326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5" dirty="0">
                <a:solidFill>
                  <a:srgbClr val="8B8B8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计算重复元素出现的次数</a:t>
            </a:r>
            <a:endParaRPr sz="32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55498" y="302768"/>
            <a:ext cx="499618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20" dirty="0">
                <a:solidFill>
                  <a:srgbClr val="F47163"/>
                </a:solidFill>
                <a:latin typeface="微软雅黑" panose="020B0503020204020204" charset="-122"/>
                <a:cs typeface="微软雅黑" panose="020B0503020204020204" charset="-122"/>
              </a:rPr>
              <a:t>Pandas</a:t>
            </a:r>
            <a:r>
              <a:rPr sz="2800" dirty="0">
                <a:solidFill>
                  <a:srgbClr val="F47163"/>
                </a:solidFill>
                <a:latin typeface="微软雅黑" panose="020B0503020204020204" charset="-122"/>
                <a:cs typeface="微软雅黑" panose="020B0503020204020204" charset="-122"/>
              </a:rPr>
              <a:t>的基础类型</a:t>
            </a:r>
            <a:r>
              <a:rPr sz="2800" spc="-5" dirty="0">
                <a:solidFill>
                  <a:srgbClr val="F47163"/>
                </a:solidFill>
                <a:latin typeface="微软雅黑" panose="020B0503020204020204" charset="-122"/>
                <a:cs typeface="微软雅黑" panose="020B0503020204020204" charset="-122"/>
              </a:rPr>
              <a:t>1——Series</a:t>
            </a:r>
            <a:endParaRPr sz="28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211836"/>
            <a:ext cx="476250" cy="661670"/>
          </a:xfrm>
          <a:custGeom>
            <a:avLst/>
            <a:gdLst/>
            <a:ahLst/>
            <a:cxnLst/>
            <a:rect l="l" t="t" r="r" b="b"/>
            <a:pathLst>
              <a:path w="476250" h="661669">
                <a:moveTo>
                  <a:pt x="0" y="661416"/>
                </a:moveTo>
                <a:lnTo>
                  <a:pt x="476250" y="661416"/>
                </a:lnTo>
                <a:lnTo>
                  <a:pt x="476250" y="0"/>
                </a:lnTo>
                <a:lnTo>
                  <a:pt x="0" y="0"/>
                </a:lnTo>
                <a:lnTo>
                  <a:pt x="0" y="661416"/>
                </a:lnTo>
                <a:close/>
              </a:path>
            </a:pathLst>
          </a:custGeom>
          <a:solidFill>
            <a:srgbClr val="F4716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17602" y="413258"/>
            <a:ext cx="240665" cy="2451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50" spc="-10" dirty="0">
                <a:solidFill>
                  <a:srgbClr val="FBFBFB"/>
                </a:solidFill>
                <a:latin typeface="微软雅黑" panose="020B0503020204020204" charset="-122"/>
                <a:cs typeface="微软雅黑" panose="020B0503020204020204" charset="-122"/>
              </a:rPr>
              <a:t>24</a:t>
            </a:r>
            <a:endParaRPr sz="145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88389" y="4143501"/>
            <a:ext cx="2465070" cy="5048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414020">
              <a:lnSpc>
                <a:spcPct val="100000"/>
              </a:lnSpc>
              <a:spcBef>
                <a:spcPts val="100"/>
              </a:spcBef>
            </a:pPr>
            <a:r>
              <a:rPr sz="3200" spc="-5" dirty="0">
                <a:solidFill>
                  <a:srgbClr val="8B8B8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输出结果：</a:t>
            </a:r>
            <a:endParaRPr sz="32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09650" y="2153411"/>
            <a:ext cx="6619494" cy="1667255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3460" y="4648200"/>
            <a:ext cx="3773170" cy="294132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88389" y="1719325"/>
            <a:ext cx="449326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5" dirty="0">
                <a:solidFill>
                  <a:srgbClr val="8B8B8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判断某个索引值是否存在</a:t>
            </a:r>
            <a:endParaRPr sz="32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55498" y="302768"/>
            <a:ext cx="499618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20" dirty="0">
                <a:solidFill>
                  <a:srgbClr val="F47163"/>
                </a:solidFill>
              </a:rPr>
              <a:t>Pandas</a:t>
            </a:r>
            <a:r>
              <a:rPr sz="2800" dirty="0">
                <a:solidFill>
                  <a:srgbClr val="F47163"/>
                </a:solidFill>
              </a:rPr>
              <a:t>的基础类型</a:t>
            </a:r>
            <a:r>
              <a:rPr sz="2800" spc="-5" dirty="0">
                <a:solidFill>
                  <a:srgbClr val="F47163"/>
                </a:solidFill>
              </a:rPr>
              <a:t>1——Series</a:t>
            </a:r>
            <a:endParaRPr sz="2800"/>
          </a:p>
        </p:txBody>
      </p:sp>
      <p:sp>
        <p:nvSpPr>
          <p:cNvPr id="4" name="object 4"/>
          <p:cNvSpPr/>
          <p:nvPr/>
        </p:nvSpPr>
        <p:spPr>
          <a:xfrm>
            <a:off x="0" y="211836"/>
            <a:ext cx="476250" cy="661670"/>
          </a:xfrm>
          <a:custGeom>
            <a:avLst/>
            <a:gdLst/>
            <a:ahLst/>
            <a:cxnLst/>
            <a:rect l="l" t="t" r="r" b="b"/>
            <a:pathLst>
              <a:path w="476250" h="661669">
                <a:moveTo>
                  <a:pt x="0" y="661416"/>
                </a:moveTo>
                <a:lnTo>
                  <a:pt x="476250" y="661416"/>
                </a:lnTo>
                <a:lnTo>
                  <a:pt x="476250" y="0"/>
                </a:lnTo>
                <a:lnTo>
                  <a:pt x="0" y="0"/>
                </a:lnTo>
                <a:lnTo>
                  <a:pt x="0" y="661416"/>
                </a:lnTo>
                <a:close/>
              </a:path>
            </a:pathLst>
          </a:custGeom>
          <a:solidFill>
            <a:srgbClr val="F4716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17602" y="413258"/>
            <a:ext cx="240665" cy="2451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50" spc="-10" dirty="0">
                <a:solidFill>
                  <a:srgbClr val="FBFBFB"/>
                </a:solidFill>
                <a:latin typeface="微软雅黑" panose="020B0503020204020204" charset="-122"/>
                <a:cs typeface="微软雅黑" panose="020B0503020204020204" charset="-122"/>
              </a:rPr>
              <a:t>25</a:t>
            </a:r>
            <a:endParaRPr sz="145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88389" y="4987035"/>
            <a:ext cx="2056130" cy="1000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3200" spc="-5" dirty="0">
                <a:solidFill>
                  <a:srgbClr val="8B8B8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输出结果：  </a:t>
            </a:r>
            <a:r>
              <a:rPr sz="3200" spc="-5" dirty="0">
                <a:solidFill>
                  <a:srgbClr val="F47163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True</a:t>
            </a:r>
            <a:endParaRPr sz="32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09650" y="2951988"/>
            <a:ext cx="12381738" cy="1095755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88389" y="1719325"/>
            <a:ext cx="612013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5" dirty="0">
                <a:solidFill>
                  <a:srgbClr val="8B8B8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从字典创建一个Series类型的数据</a:t>
            </a:r>
            <a:endParaRPr sz="32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55498" y="302768"/>
            <a:ext cx="499618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20" dirty="0">
                <a:solidFill>
                  <a:srgbClr val="F47163"/>
                </a:solidFill>
                <a:latin typeface="微软雅黑" panose="020B0503020204020204" charset="-122"/>
                <a:cs typeface="微软雅黑" panose="020B0503020204020204" charset="-122"/>
              </a:rPr>
              <a:t>Pandas</a:t>
            </a:r>
            <a:r>
              <a:rPr sz="2800" dirty="0">
                <a:solidFill>
                  <a:srgbClr val="F47163"/>
                </a:solidFill>
                <a:latin typeface="微软雅黑" panose="020B0503020204020204" charset="-122"/>
                <a:cs typeface="微软雅黑" panose="020B0503020204020204" charset="-122"/>
              </a:rPr>
              <a:t>的基础类型</a:t>
            </a:r>
            <a:r>
              <a:rPr sz="2800" spc="-5" dirty="0">
                <a:solidFill>
                  <a:srgbClr val="F47163"/>
                </a:solidFill>
                <a:latin typeface="微软雅黑" panose="020B0503020204020204" charset="-122"/>
                <a:cs typeface="微软雅黑" panose="020B0503020204020204" charset="-122"/>
              </a:rPr>
              <a:t>1——Series</a:t>
            </a:r>
            <a:endParaRPr sz="28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211836"/>
            <a:ext cx="476250" cy="661670"/>
          </a:xfrm>
          <a:custGeom>
            <a:avLst/>
            <a:gdLst/>
            <a:ahLst/>
            <a:cxnLst/>
            <a:rect l="l" t="t" r="r" b="b"/>
            <a:pathLst>
              <a:path w="476250" h="661669">
                <a:moveTo>
                  <a:pt x="0" y="661416"/>
                </a:moveTo>
                <a:lnTo>
                  <a:pt x="476250" y="661416"/>
                </a:lnTo>
                <a:lnTo>
                  <a:pt x="476250" y="0"/>
                </a:lnTo>
                <a:lnTo>
                  <a:pt x="0" y="0"/>
                </a:lnTo>
                <a:lnTo>
                  <a:pt x="0" y="661416"/>
                </a:lnTo>
                <a:close/>
              </a:path>
            </a:pathLst>
          </a:custGeom>
          <a:solidFill>
            <a:srgbClr val="F4716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17602" y="413258"/>
            <a:ext cx="240665" cy="2451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50" spc="-10" dirty="0">
                <a:solidFill>
                  <a:srgbClr val="FBFBFB"/>
                </a:solidFill>
                <a:latin typeface="微软雅黑" panose="020B0503020204020204" charset="-122"/>
                <a:cs typeface="微软雅黑" panose="020B0503020204020204" charset="-122"/>
              </a:rPr>
              <a:t>26</a:t>
            </a:r>
            <a:endParaRPr sz="145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009650" y="2612898"/>
            <a:ext cx="8077200" cy="506730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88389" y="1487678"/>
            <a:ext cx="327469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5" dirty="0">
                <a:solidFill>
                  <a:srgbClr val="8B8B8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给数据传入索引值</a:t>
            </a:r>
            <a:endParaRPr sz="32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55498" y="302768"/>
            <a:ext cx="499618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20" dirty="0">
                <a:solidFill>
                  <a:srgbClr val="F47163"/>
                </a:solidFill>
                <a:latin typeface="微软雅黑" panose="020B0503020204020204" charset="-122"/>
                <a:cs typeface="微软雅黑" panose="020B0503020204020204" charset="-122"/>
              </a:rPr>
              <a:t>Pandas</a:t>
            </a:r>
            <a:r>
              <a:rPr sz="2800" dirty="0">
                <a:solidFill>
                  <a:srgbClr val="F47163"/>
                </a:solidFill>
                <a:latin typeface="微软雅黑" panose="020B0503020204020204" charset="-122"/>
                <a:cs typeface="微软雅黑" panose="020B0503020204020204" charset="-122"/>
              </a:rPr>
              <a:t>的基础类型</a:t>
            </a:r>
            <a:r>
              <a:rPr sz="2800" spc="-5" dirty="0">
                <a:solidFill>
                  <a:srgbClr val="F47163"/>
                </a:solidFill>
                <a:latin typeface="微软雅黑" panose="020B0503020204020204" charset="-122"/>
                <a:cs typeface="微软雅黑" panose="020B0503020204020204" charset="-122"/>
              </a:rPr>
              <a:t>1——Series</a:t>
            </a:r>
            <a:endParaRPr sz="28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211836"/>
            <a:ext cx="476250" cy="661670"/>
          </a:xfrm>
          <a:custGeom>
            <a:avLst/>
            <a:gdLst/>
            <a:ahLst/>
            <a:cxnLst/>
            <a:rect l="l" t="t" r="r" b="b"/>
            <a:pathLst>
              <a:path w="476250" h="661669">
                <a:moveTo>
                  <a:pt x="0" y="661416"/>
                </a:moveTo>
                <a:lnTo>
                  <a:pt x="476250" y="661416"/>
                </a:lnTo>
                <a:lnTo>
                  <a:pt x="476250" y="0"/>
                </a:lnTo>
                <a:lnTo>
                  <a:pt x="0" y="0"/>
                </a:lnTo>
                <a:lnTo>
                  <a:pt x="0" y="661416"/>
                </a:lnTo>
                <a:close/>
              </a:path>
            </a:pathLst>
          </a:custGeom>
          <a:solidFill>
            <a:srgbClr val="F4716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17602" y="413258"/>
            <a:ext cx="240665" cy="2451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50" spc="-10" dirty="0">
                <a:solidFill>
                  <a:srgbClr val="FBFBFB"/>
                </a:solidFill>
                <a:latin typeface="微软雅黑" panose="020B0503020204020204" charset="-122"/>
                <a:cs typeface="微软雅黑" panose="020B0503020204020204" charset="-122"/>
              </a:rPr>
              <a:t>27</a:t>
            </a:r>
            <a:endParaRPr sz="145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88389" y="5039867"/>
            <a:ext cx="3928110" cy="5041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3200" spc="-5" dirty="0">
                <a:solidFill>
                  <a:srgbClr val="8B8B8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输 出 结 果 ：</a:t>
            </a:r>
            <a:endParaRPr sz="32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88390" y="2215515"/>
            <a:ext cx="8076565" cy="272478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390" y="5674995"/>
            <a:ext cx="3684270" cy="2289175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55498" y="302768"/>
            <a:ext cx="499618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20" dirty="0">
                <a:solidFill>
                  <a:srgbClr val="F47163"/>
                </a:solidFill>
                <a:latin typeface="微软雅黑" panose="020B0503020204020204" charset="-122"/>
                <a:cs typeface="微软雅黑" panose="020B0503020204020204" charset="-122"/>
              </a:rPr>
              <a:t>Pandas</a:t>
            </a:r>
            <a:r>
              <a:rPr sz="2800" dirty="0">
                <a:solidFill>
                  <a:srgbClr val="F47163"/>
                </a:solidFill>
                <a:latin typeface="微软雅黑" panose="020B0503020204020204" charset="-122"/>
                <a:cs typeface="微软雅黑" panose="020B0503020204020204" charset="-122"/>
              </a:rPr>
              <a:t>的基础类型</a:t>
            </a:r>
            <a:r>
              <a:rPr sz="2800" spc="-5" dirty="0">
                <a:solidFill>
                  <a:srgbClr val="F47163"/>
                </a:solidFill>
                <a:latin typeface="微软雅黑" panose="020B0503020204020204" charset="-122"/>
                <a:cs typeface="微软雅黑" panose="020B0503020204020204" charset="-122"/>
              </a:rPr>
              <a:t>1——Series</a:t>
            </a:r>
            <a:endParaRPr sz="28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211836"/>
            <a:ext cx="476250" cy="661670"/>
          </a:xfrm>
          <a:custGeom>
            <a:avLst/>
            <a:gdLst/>
            <a:ahLst/>
            <a:cxnLst/>
            <a:rect l="l" t="t" r="r" b="b"/>
            <a:pathLst>
              <a:path w="476250" h="661669">
                <a:moveTo>
                  <a:pt x="0" y="661416"/>
                </a:moveTo>
                <a:lnTo>
                  <a:pt x="476250" y="661416"/>
                </a:lnTo>
                <a:lnTo>
                  <a:pt x="476250" y="0"/>
                </a:lnTo>
                <a:lnTo>
                  <a:pt x="0" y="0"/>
                </a:lnTo>
                <a:lnTo>
                  <a:pt x="0" y="661416"/>
                </a:lnTo>
                <a:close/>
              </a:path>
            </a:pathLst>
          </a:custGeom>
          <a:solidFill>
            <a:srgbClr val="F4716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117602" y="413258"/>
            <a:ext cx="240665" cy="2451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50" spc="-10" dirty="0">
                <a:solidFill>
                  <a:srgbClr val="FBFBFB"/>
                </a:solidFill>
                <a:latin typeface="微软雅黑" panose="020B0503020204020204" charset="-122"/>
                <a:cs typeface="微软雅黑" panose="020B0503020204020204" charset="-122"/>
              </a:rPr>
              <a:t>28</a:t>
            </a:r>
            <a:endParaRPr sz="145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88389" y="4160774"/>
            <a:ext cx="2668270" cy="5048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3200" spc="-5" dirty="0">
                <a:solidFill>
                  <a:srgbClr val="8B8B8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输出结果： </a:t>
            </a:r>
            <a:endParaRPr sz="32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09650" y="2497074"/>
            <a:ext cx="6900671" cy="888491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1088389" y="1719325"/>
            <a:ext cx="11119485" cy="13366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5" dirty="0">
                <a:solidFill>
                  <a:srgbClr val="8B8B8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检测哪些数据是缺失的（空的）</a:t>
            </a:r>
            <a:endParaRPr sz="32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7244080">
              <a:lnSpc>
                <a:spcPct val="100000"/>
              </a:lnSpc>
              <a:spcBef>
                <a:spcPts val="2645"/>
              </a:spcBef>
            </a:pPr>
            <a:r>
              <a:rPr sz="3200" spc="-5" dirty="0">
                <a:solidFill>
                  <a:srgbClr val="8B8B8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检测非空用</a:t>
            </a:r>
            <a:r>
              <a:rPr sz="3200" dirty="0">
                <a:solidFill>
                  <a:srgbClr val="F47163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notnull()</a:t>
            </a:r>
            <a:endParaRPr sz="32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1490" y="4768850"/>
            <a:ext cx="4297045" cy="3013075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88389" y="1719325"/>
            <a:ext cx="1650364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5" dirty="0">
                <a:solidFill>
                  <a:srgbClr val="8B8B8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数组运算</a:t>
            </a:r>
            <a:endParaRPr sz="32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55498" y="302768"/>
            <a:ext cx="499618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20" dirty="0">
                <a:solidFill>
                  <a:srgbClr val="F47163"/>
                </a:solidFill>
                <a:latin typeface="微软雅黑" panose="020B0503020204020204" charset="-122"/>
                <a:cs typeface="微软雅黑" panose="020B0503020204020204" charset="-122"/>
              </a:rPr>
              <a:t>Pandas</a:t>
            </a:r>
            <a:r>
              <a:rPr sz="2800" dirty="0">
                <a:solidFill>
                  <a:srgbClr val="F47163"/>
                </a:solidFill>
                <a:latin typeface="微软雅黑" panose="020B0503020204020204" charset="-122"/>
                <a:cs typeface="微软雅黑" panose="020B0503020204020204" charset="-122"/>
              </a:rPr>
              <a:t>的基础类型</a:t>
            </a:r>
            <a:r>
              <a:rPr sz="2800" spc="-5" dirty="0">
                <a:solidFill>
                  <a:srgbClr val="F47163"/>
                </a:solidFill>
                <a:latin typeface="微软雅黑" panose="020B0503020204020204" charset="-122"/>
                <a:cs typeface="微软雅黑" panose="020B0503020204020204" charset="-122"/>
              </a:rPr>
              <a:t>1——Series</a:t>
            </a:r>
            <a:endParaRPr sz="28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211836"/>
            <a:ext cx="476250" cy="661670"/>
          </a:xfrm>
          <a:custGeom>
            <a:avLst/>
            <a:gdLst/>
            <a:ahLst/>
            <a:cxnLst/>
            <a:rect l="l" t="t" r="r" b="b"/>
            <a:pathLst>
              <a:path w="476250" h="661669">
                <a:moveTo>
                  <a:pt x="0" y="661416"/>
                </a:moveTo>
                <a:lnTo>
                  <a:pt x="476250" y="661416"/>
                </a:lnTo>
                <a:lnTo>
                  <a:pt x="476250" y="0"/>
                </a:lnTo>
                <a:lnTo>
                  <a:pt x="0" y="0"/>
                </a:lnTo>
                <a:lnTo>
                  <a:pt x="0" y="661416"/>
                </a:lnTo>
                <a:close/>
              </a:path>
            </a:pathLst>
          </a:custGeom>
          <a:solidFill>
            <a:srgbClr val="F4716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17602" y="413258"/>
            <a:ext cx="240665" cy="2451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50" spc="-10" dirty="0">
                <a:solidFill>
                  <a:srgbClr val="FBFBFB"/>
                </a:solidFill>
                <a:latin typeface="微软雅黑" panose="020B0503020204020204" charset="-122"/>
                <a:cs typeface="微软雅黑" panose="020B0503020204020204" charset="-122"/>
              </a:rPr>
              <a:t>29</a:t>
            </a:r>
            <a:endParaRPr sz="145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88389" y="3557524"/>
            <a:ext cx="3928110" cy="5048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3200" spc="-5" dirty="0">
                <a:solidFill>
                  <a:srgbClr val="8B8B8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输 出 结 果 ：</a:t>
            </a:r>
            <a:endParaRPr sz="32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233170" y="2436495"/>
            <a:ext cx="4318635" cy="80137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390" y="4345940"/>
            <a:ext cx="5074285" cy="3289300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88389" y="1719325"/>
            <a:ext cx="510476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5" dirty="0">
                <a:solidFill>
                  <a:srgbClr val="8B8B8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数组运算支持numpy数组运算</a:t>
            </a:r>
            <a:endParaRPr sz="32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55498" y="302768"/>
            <a:ext cx="499618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20" dirty="0">
                <a:solidFill>
                  <a:srgbClr val="F47163"/>
                </a:solidFill>
                <a:latin typeface="微软雅黑" panose="020B0503020204020204" charset="-122"/>
                <a:cs typeface="微软雅黑" panose="020B0503020204020204" charset="-122"/>
              </a:rPr>
              <a:t>Pandas</a:t>
            </a:r>
            <a:r>
              <a:rPr sz="2800" dirty="0">
                <a:solidFill>
                  <a:srgbClr val="F47163"/>
                </a:solidFill>
                <a:latin typeface="微软雅黑" panose="020B0503020204020204" charset="-122"/>
                <a:cs typeface="微软雅黑" panose="020B0503020204020204" charset="-122"/>
              </a:rPr>
              <a:t>的基础类型</a:t>
            </a:r>
            <a:r>
              <a:rPr sz="2800" spc="-5" dirty="0">
                <a:solidFill>
                  <a:srgbClr val="F47163"/>
                </a:solidFill>
                <a:latin typeface="微软雅黑" panose="020B0503020204020204" charset="-122"/>
                <a:cs typeface="微软雅黑" panose="020B0503020204020204" charset="-122"/>
              </a:rPr>
              <a:t>1——Series</a:t>
            </a:r>
            <a:endParaRPr sz="28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211836"/>
            <a:ext cx="476250" cy="661670"/>
          </a:xfrm>
          <a:custGeom>
            <a:avLst/>
            <a:gdLst/>
            <a:ahLst/>
            <a:cxnLst/>
            <a:rect l="l" t="t" r="r" b="b"/>
            <a:pathLst>
              <a:path w="476250" h="661669">
                <a:moveTo>
                  <a:pt x="0" y="661416"/>
                </a:moveTo>
                <a:lnTo>
                  <a:pt x="476250" y="661416"/>
                </a:lnTo>
                <a:lnTo>
                  <a:pt x="476250" y="0"/>
                </a:lnTo>
                <a:lnTo>
                  <a:pt x="0" y="0"/>
                </a:lnTo>
                <a:lnTo>
                  <a:pt x="0" y="661416"/>
                </a:lnTo>
                <a:close/>
              </a:path>
            </a:pathLst>
          </a:custGeom>
          <a:solidFill>
            <a:srgbClr val="F4716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17602" y="413258"/>
            <a:ext cx="240665" cy="2451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50" spc="-10" dirty="0">
                <a:solidFill>
                  <a:srgbClr val="FBFBFB"/>
                </a:solidFill>
                <a:latin typeface="微软雅黑" panose="020B0503020204020204" charset="-122"/>
                <a:cs typeface="微软雅黑" panose="020B0503020204020204" charset="-122"/>
              </a:rPr>
              <a:t>30</a:t>
            </a:r>
            <a:endParaRPr sz="145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88389" y="3862959"/>
            <a:ext cx="3887470" cy="5048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3200" spc="-5" dirty="0">
                <a:solidFill>
                  <a:srgbClr val="8B8B8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输 出 结 果 ：</a:t>
            </a:r>
            <a:r>
              <a:rPr sz="3200" dirty="0">
                <a:solidFill>
                  <a:srgbClr val="F47163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   </a:t>
            </a:r>
            <a:endParaRPr sz="32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009650" y="2778252"/>
            <a:ext cx="8032242" cy="748284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650" y="4592955"/>
            <a:ext cx="5542280" cy="310451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5498" y="302768"/>
            <a:ext cx="216090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solidFill>
                  <a:srgbClr val="F47163"/>
                </a:solidFill>
              </a:rPr>
              <a:t>数据处理方法</a:t>
            </a:r>
            <a:endParaRPr sz="2800"/>
          </a:p>
        </p:txBody>
      </p:sp>
      <p:sp>
        <p:nvSpPr>
          <p:cNvPr id="3" name="object 3"/>
          <p:cNvSpPr/>
          <p:nvPr/>
        </p:nvSpPr>
        <p:spPr>
          <a:xfrm>
            <a:off x="0" y="211836"/>
            <a:ext cx="476250" cy="661670"/>
          </a:xfrm>
          <a:custGeom>
            <a:avLst/>
            <a:gdLst/>
            <a:ahLst/>
            <a:cxnLst/>
            <a:rect l="l" t="t" r="r" b="b"/>
            <a:pathLst>
              <a:path w="476250" h="661669">
                <a:moveTo>
                  <a:pt x="0" y="661416"/>
                </a:moveTo>
                <a:lnTo>
                  <a:pt x="476250" y="661416"/>
                </a:lnTo>
                <a:lnTo>
                  <a:pt x="476250" y="0"/>
                </a:lnTo>
                <a:lnTo>
                  <a:pt x="0" y="0"/>
                </a:lnTo>
                <a:lnTo>
                  <a:pt x="0" y="661416"/>
                </a:lnTo>
                <a:close/>
              </a:path>
            </a:pathLst>
          </a:custGeom>
          <a:solidFill>
            <a:srgbClr val="F4716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117602" y="413258"/>
            <a:ext cx="240665" cy="2451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50" spc="-10" dirty="0">
                <a:solidFill>
                  <a:srgbClr val="FBFBFB"/>
                </a:solidFill>
                <a:latin typeface="微软雅黑" panose="020B0503020204020204" charset="-122"/>
                <a:cs typeface="微软雅黑" panose="020B0503020204020204" charset="-122"/>
              </a:rPr>
              <a:t>17</a:t>
            </a:r>
            <a:endParaRPr sz="145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19708" y="1884172"/>
            <a:ext cx="2675255" cy="2160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527050" indent="-514350">
              <a:lnSpc>
                <a:spcPct val="100000"/>
              </a:lnSpc>
              <a:spcBef>
                <a:spcPts val="105"/>
              </a:spcBef>
              <a:buAutoNum type="arabicPeriod"/>
              <a:tabLst>
                <a:tab pos="526415" algn="l"/>
                <a:tab pos="527050" algn="l"/>
              </a:tabLst>
            </a:pPr>
            <a:r>
              <a:rPr sz="2800" spc="-5" dirty="0">
                <a:solidFill>
                  <a:srgbClr val="8B8B8B"/>
                </a:solidFill>
                <a:latin typeface="微软雅黑" panose="020B0503020204020204" charset="-122"/>
                <a:cs typeface="微软雅黑" panose="020B0503020204020204" charset="-122"/>
              </a:rPr>
              <a:t>数据排序</a:t>
            </a:r>
            <a:endParaRPr sz="2800">
              <a:latin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lr>
                <a:srgbClr val="8B8B8B"/>
              </a:buClr>
              <a:buFont typeface="΢"/>
              <a:buAutoNum type="arabicPeriod"/>
            </a:pPr>
            <a:endParaRPr sz="2900">
              <a:latin typeface="Times New Roman" panose="02020603050405020304"/>
              <a:cs typeface="Times New Roman" panose="02020603050405020304"/>
            </a:endParaRPr>
          </a:p>
          <a:p>
            <a:pPr marL="527050" indent="-514350">
              <a:lnSpc>
                <a:spcPct val="100000"/>
              </a:lnSpc>
              <a:buAutoNum type="arabicPeriod"/>
              <a:tabLst>
                <a:tab pos="526415" algn="l"/>
                <a:tab pos="527050" algn="l"/>
              </a:tabLst>
            </a:pPr>
            <a:r>
              <a:rPr sz="2800" dirty="0">
                <a:solidFill>
                  <a:srgbClr val="8B8B8B"/>
                </a:solidFill>
                <a:latin typeface="微软雅黑" panose="020B0503020204020204" charset="-122"/>
                <a:cs typeface="微软雅黑" panose="020B0503020204020204" charset="-122"/>
              </a:rPr>
              <a:t>数据查找</a:t>
            </a:r>
            <a:endParaRPr sz="2800">
              <a:latin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lr>
                <a:srgbClr val="8B8B8B"/>
              </a:buClr>
              <a:buFont typeface="΢"/>
              <a:buAutoNum type="arabicPeriod"/>
            </a:pPr>
            <a:endParaRPr sz="2900">
              <a:latin typeface="Times New Roman" panose="02020603050405020304"/>
              <a:cs typeface="Times New Roman" panose="02020603050405020304"/>
            </a:endParaRPr>
          </a:p>
          <a:p>
            <a:pPr marL="527050" indent="-514350">
              <a:lnSpc>
                <a:spcPct val="100000"/>
              </a:lnSpc>
              <a:buAutoNum type="arabicPeriod"/>
              <a:tabLst>
                <a:tab pos="526415" algn="l"/>
                <a:tab pos="527050" algn="l"/>
              </a:tabLst>
            </a:pPr>
            <a:r>
              <a:rPr sz="2800" dirty="0">
                <a:solidFill>
                  <a:srgbClr val="8B8B8B"/>
                </a:solidFill>
                <a:latin typeface="微软雅黑" panose="020B0503020204020204" charset="-122"/>
                <a:cs typeface="微软雅黑" panose="020B0503020204020204" charset="-122"/>
              </a:rPr>
              <a:t>数据统计分析</a:t>
            </a:r>
            <a:endParaRPr sz="2800">
              <a:latin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5498" y="302768"/>
            <a:ext cx="499618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20" dirty="0">
                <a:solidFill>
                  <a:srgbClr val="F47163"/>
                </a:solidFill>
              </a:rPr>
              <a:t>Pandas</a:t>
            </a:r>
            <a:r>
              <a:rPr sz="2800" dirty="0">
                <a:solidFill>
                  <a:srgbClr val="F47163"/>
                </a:solidFill>
              </a:rPr>
              <a:t>的基础类型</a:t>
            </a:r>
            <a:r>
              <a:rPr sz="2800" spc="-5" dirty="0">
                <a:solidFill>
                  <a:srgbClr val="F47163"/>
                </a:solidFill>
              </a:rPr>
              <a:t>1——Series</a:t>
            </a:r>
            <a:endParaRPr sz="2800"/>
          </a:p>
        </p:txBody>
      </p:sp>
      <p:sp>
        <p:nvSpPr>
          <p:cNvPr id="3" name="object 3"/>
          <p:cNvSpPr/>
          <p:nvPr/>
        </p:nvSpPr>
        <p:spPr>
          <a:xfrm>
            <a:off x="0" y="211836"/>
            <a:ext cx="476250" cy="661670"/>
          </a:xfrm>
          <a:custGeom>
            <a:avLst/>
            <a:gdLst/>
            <a:ahLst/>
            <a:cxnLst/>
            <a:rect l="l" t="t" r="r" b="b"/>
            <a:pathLst>
              <a:path w="476250" h="661669">
                <a:moveTo>
                  <a:pt x="0" y="661416"/>
                </a:moveTo>
                <a:lnTo>
                  <a:pt x="476250" y="661416"/>
                </a:lnTo>
                <a:lnTo>
                  <a:pt x="476250" y="0"/>
                </a:lnTo>
                <a:lnTo>
                  <a:pt x="0" y="0"/>
                </a:lnTo>
                <a:lnTo>
                  <a:pt x="0" y="661416"/>
                </a:lnTo>
                <a:close/>
              </a:path>
            </a:pathLst>
          </a:custGeom>
          <a:solidFill>
            <a:srgbClr val="F4716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117602" y="413258"/>
            <a:ext cx="240665" cy="2451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50" spc="-10" dirty="0">
                <a:solidFill>
                  <a:srgbClr val="FBFBFB"/>
                </a:solidFill>
                <a:latin typeface="微软雅黑" panose="020B0503020204020204" charset="-122"/>
                <a:cs typeface="微软雅黑" panose="020B0503020204020204" charset="-122"/>
              </a:rPr>
              <a:t>31</a:t>
            </a:r>
            <a:endParaRPr sz="145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88389" y="5017008"/>
            <a:ext cx="3928110" cy="10013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3200" spc="-5" dirty="0">
                <a:solidFill>
                  <a:srgbClr val="8B8B8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输 出 结 果 ：  </a:t>
            </a:r>
            <a:r>
              <a:rPr sz="3200" spc="-5" dirty="0">
                <a:solidFill>
                  <a:srgbClr val="F47163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Guangzhou</a:t>
            </a:r>
            <a:r>
              <a:rPr sz="3200" spc="265" dirty="0">
                <a:solidFill>
                  <a:srgbClr val="F47163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3200" spc="-5" dirty="0">
                <a:solidFill>
                  <a:srgbClr val="F47163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NaN</a:t>
            </a:r>
            <a:endParaRPr sz="32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1069339" y="6062690"/>
          <a:ext cx="4575810" cy="186918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100705"/>
                <a:gridCol w="1475105"/>
              </a:tblGrid>
              <a:tr h="446913">
                <a:tc>
                  <a:txBody>
                    <a:bodyPr/>
                    <a:lstStyle/>
                    <a:p>
                      <a:pPr marL="31750">
                        <a:lnSpc>
                          <a:spcPts val="3390"/>
                        </a:lnSpc>
                      </a:pPr>
                      <a:r>
                        <a:rPr sz="3200" spc="-5" dirty="0">
                          <a:solidFill>
                            <a:srgbClr val="F47163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Beijing</a:t>
                      </a:r>
                      <a:r>
                        <a:rPr sz="3200" spc="-20" dirty="0">
                          <a:solidFill>
                            <a:srgbClr val="F47163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r>
                        <a:rPr sz="3200" dirty="0">
                          <a:solidFill>
                            <a:srgbClr val="F47163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     </a:t>
                      </a:r>
                      <a:endParaRPr sz="3200">
                        <a:latin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22885">
                        <a:lnSpc>
                          <a:spcPts val="3390"/>
                        </a:lnSpc>
                      </a:pPr>
                      <a:r>
                        <a:rPr sz="3200" spc="-5" dirty="0">
                          <a:solidFill>
                            <a:srgbClr val="F47163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6000.0</a:t>
                      </a:r>
                      <a:endParaRPr sz="3200">
                        <a:latin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/>
                </a:tc>
              </a:tr>
              <a:tr h="487679">
                <a:tc>
                  <a:txBody>
                    <a:bodyPr/>
                    <a:lstStyle/>
                    <a:p>
                      <a:pPr marL="31750">
                        <a:lnSpc>
                          <a:spcPts val="3710"/>
                        </a:lnSpc>
                      </a:pPr>
                      <a:r>
                        <a:rPr sz="3200" spc="-5" dirty="0">
                          <a:solidFill>
                            <a:srgbClr val="F47163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Shanghai</a:t>
                      </a:r>
                      <a:r>
                        <a:rPr sz="3200" spc="-20" dirty="0">
                          <a:solidFill>
                            <a:srgbClr val="F47163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r>
                        <a:rPr sz="3200" dirty="0">
                          <a:solidFill>
                            <a:srgbClr val="F47163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     </a:t>
                      </a:r>
                      <a:endParaRPr sz="3200">
                        <a:latin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22885">
                        <a:lnSpc>
                          <a:spcPts val="3710"/>
                        </a:lnSpc>
                      </a:pPr>
                      <a:r>
                        <a:rPr sz="3200" spc="-5" dirty="0">
                          <a:solidFill>
                            <a:srgbClr val="F47163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900.0</a:t>
                      </a:r>
                      <a:endParaRPr sz="3200">
                        <a:latin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/>
                </a:tc>
              </a:tr>
              <a:tr h="487679">
                <a:tc>
                  <a:txBody>
                    <a:bodyPr/>
                    <a:lstStyle/>
                    <a:p>
                      <a:pPr marL="31750">
                        <a:lnSpc>
                          <a:spcPts val="3710"/>
                        </a:lnSpc>
                      </a:pPr>
                      <a:r>
                        <a:rPr sz="3200" spc="-5" dirty="0">
                          <a:solidFill>
                            <a:srgbClr val="F47163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Shenzhen</a:t>
                      </a:r>
                      <a:r>
                        <a:rPr sz="3200" spc="-20" dirty="0">
                          <a:solidFill>
                            <a:srgbClr val="F47163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r>
                        <a:rPr sz="3200" dirty="0">
                          <a:solidFill>
                            <a:srgbClr val="F47163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     </a:t>
                      </a:r>
                      <a:endParaRPr sz="3200">
                        <a:latin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22885">
                        <a:lnSpc>
                          <a:spcPts val="3710"/>
                        </a:lnSpc>
                      </a:pPr>
                      <a:r>
                        <a:rPr sz="3200" spc="-5" dirty="0">
                          <a:solidFill>
                            <a:srgbClr val="F47163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700.0</a:t>
                      </a:r>
                      <a:endParaRPr sz="3200">
                        <a:latin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/>
                </a:tc>
              </a:tr>
              <a:tr h="446913">
                <a:tc>
                  <a:txBody>
                    <a:bodyPr/>
                    <a:lstStyle/>
                    <a:p>
                      <a:pPr marL="31750">
                        <a:lnSpc>
                          <a:spcPts val="3420"/>
                        </a:lnSpc>
                      </a:pPr>
                      <a:r>
                        <a:rPr sz="3200" spc="-5" dirty="0">
                          <a:solidFill>
                            <a:srgbClr val="F47163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dtype:</a:t>
                      </a:r>
                      <a:r>
                        <a:rPr sz="3200" spc="-25" dirty="0">
                          <a:solidFill>
                            <a:srgbClr val="F47163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r>
                        <a:rPr sz="3200" spc="-5" dirty="0">
                          <a:solidFill>
                            <a:srgbClr val="F47163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float64</a:t>
                      </a:r>
                      <a:endParaRPr sz="3200">
                        <a:latin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/>
                </a:tc>
              </a:tr>
            </a:tbl>
          </a:graphicData>
        </a:graphic>
      </p:graphicFrame>
      <p:graphicFrame>
        <p:nvGraphicFramePr>
          <p:cNvPr id="7" name="object 7"/>
          <p:cNvGraphicFramePr>
            <a:graphicFrameLocks noGrp="1"/>
          </p:cNvGraphicFramePr>
          <p:nvPr>
            <p:custDataLst>
              <p:tags r:id="rId2"/>
            </p:custDataLst>
          </p:nvPr>
        </p:nvGraphicFramePr>
        <p:xfrm>
          <a:off x="1069339" y="1789140"/>
          <a:ext cx="10746105" cy="284936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100705"/>
                <a:gridCol w="2272030"/>
                <a:gridCol w="4100195"/>
                <a:gridCol w="1273175"/>
              </a:tblGrid>
              <a:tr h="446912">
                <a:tc>
                  <a:txBody>
                    <a:bodyPr/>
                    <a:lstStyle/>
                    <a:p>
                      <a:pPr marL="31750">
                        <a:lnSpc>
                          <a:spcPts val="3390"/>
                        </a:lnSpc>
                      </a:pPr>
                      <a:r>
                        <a:rPr sz="3200" spc="-5" dirty="0">
                          <a:solidFill>
                            <a:srgbClr val="8B8B8B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数组相加</a:t>
                      </a:r>
                      <a:endParaRPr sz="3200">
                        <a:latin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/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/>
                </a:tc>
                <a:tc hMerge="1">
                  <a:tcPr marL="0" marR="0" marT="0" marB="0"/>
                </a:tc>
                <a:tc hMerge="1">
                  <a:tcPr marL="0" marR="0" marT="0" marB="0"/>
                </a:tc>
              </a:tr>
              <a:tr h="490093">
                <a:tc>
                  <a:txBody>
                    <a:bodyPr/>
                    <a:lstStyle/>
                    <a:p>
                      <a:pPr marL="31750">
                        <a:lnSpc>
                          <a:spcPts val="3710"/>
                        </a:lnSpc>
                      </a:pPr>
                      <a:r>
                        <a:rPr sz="3200" spc="-5" dirty="0">
                          <a:solidFill>
                            <a:srgbClr val="7BC7EB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Guangzhou</a:t>
                      </a:r>
                      <a:endParaRPr sz="3200">
                        <a:latin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22885">
                        <a:lnSpc>
                          <a:spcPts val="3710"/>
                        </a:lnSpc>
                      </a:pPr>
                      <a:r>
                        <a:rPr sz="3200" spc="-5" dirty="0">
                          <a:solidFill>
                            <a:srgbClr val="7BC7EB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NaN</a:t>
                      </a:r>
                      <a:endParaRPr sz="3200">
                        <a:latin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28040">
                        <a:lnSpc>
                          <a:spcPts val="3745"/>
                        </a:lnSpc>
                      </a:pPr>
                      <a:r>
                        <a:rPr sz="3200" spc="-5" dirty="0">
                          <a:solidFill>
                            <a:srgbClr val="8589D1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Guangzhou</a:t>
                      </a:r>
                      <a:r>
                        <a:rPr sz="3200" spc="-20" dirty="0">
                          <a:solidFill>
                            <a:srgbClr val="8589D1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r>
                        <a:rPr sz="3200" dirty="0">
                          <a:solidFill>
                            <a:srgbClr val="8589D1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   </a:t>
                      </a:r>
                      <a:r>
                        <a:rPr sz="3200" spc="-10" dirty="0">
                          <a:solidFill>
                            <a:srgbClr val="8589D1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r>
                        <a:rPr sz="3200" dirty="0">
                          <a:solidFill>
                            <a:srgbClr val="8589D1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  </a:t>
                      </a:r>
                      <a:endParaRPr sz="3200">
                        <a:latin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0320">
                        <a:lnSpc>
                          <a:spcPts val="3745"/>
                        </a:lnSpc>
                      </a:pPr>
                      <a:r>
                        <a:rPr sz="3200" spc="-5" dirty="0">
                          <a:solidFill>
                            <a:srgbClr val="8589D1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NaN</a:t>
                      </a:r>
                      <a:endParaRPr sz="3200">
                        <a:latin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/>
                </a:tc>
              </a:tr>
              <a:tr h="487679">
                <a:tc>
                  <a:txBody>
                    <a:bodyPr/>
                    <a:lstStyle/>
                    <a:p>
                      <a:pPr marL="31750">
                        <a:lnSpc>
                          <a:spcPts val="3690"/>
                        </a:lnSpc>
                      </a:pPr>
                      <a:r>
                        <a:rPr sz="3200" spc="-5" dirty="0">
                          <a:solidFill>
                            <a:srgbClr val="7BC7EB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Beijing</a:t>
                      </a:r>
                      <a:endParaRPr sz="3200">
                        <a:latin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22885">
                        <a:lnSpc>
                          <a:spcPts val="3690"/>
                        </a:lnSpc>
                      </a:pPr>
                      <a:r>
                        <a:rPr sz="3200" spc="-5" dirty="0">
                          <a:solidFill>
                            <a:srgbClr val="7BC7EB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1000.0</a:t>
                      </a:r>
                      <a:endParaRPr sz="3200">
                        <a:latin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28040">
                        <a:lnSpc>
                          <a:spcPts val="3730"/>
                        </a:lnSpc>
                      </a:pPr>
                      <a:r>
                        <a:rPr sz="3200" spc="-5" dirty="0">
                          <a:solidFill>
                            <a:srgbClr val="8589D1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Beijing</a:t>
                      </a:r>
                      <a:r>
                        <a:rPr sz="3200" spc="-20" dirty="0">
                          <a:solidFill>
                            <a:srgbClr val="8589D1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r>
                        <a:rPr sz="3200" dirty="0">
                          <a:solidFill>
                            <a:srgbClr val="8589D1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     </a:t>
                      </a:r>
                      <a:endParaRPr sz="3200">
                        <a:latin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0320">
                        <a:lnSpc>
                          <a:spcPts val="3730"/>
                        </a:lnSpc>
                      </a:pPr>
                      <a:r>
                        <a:rPr sz="3200" spc="-5" dirty="0">
                          <a:solidFill>
                            <a:srgbClr val="8589D1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5000.0</a:t>
                      </a:r>
                      <a:endParaRPr sz="3200">
                        <a:latin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/>
                </a:tc>
              </a:tr>
              <a:tr h="487679">
                <a:tc>
                  <a:txBody>
                    <a:bodyPr/>
                    <a:lstStyle/>
                    <a:p>
                      <a:pPr marL="31750">
                        <a:lnSpc>
                          <a:spcPts val="3690"/>
                        </a:lnSpc>
                      </a:pPr>
                      <a:r>
                        <a:rPr sz="3200" spc="-5" dirty="0">
                          <a:solidFill>
                            <a:srgbClr val="7BC7EB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Shanghai</a:t>
                      </a:r>
                      <a:r>
                        <a:rPr sz="3200" spc="-20" dirty="0">
                          <a:solidFill>
                            <a:srgbClr val="7BC7EB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r>
                        <a:rPr sz="3200" dirty="0">
                          <a:solidFill>
                            <a:srgbClr val="7BC7EB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     </a:t>
                      </a:r>
                      <a:endParaRPr sz="3200">
                        <a:latin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22885">
                        <a:lnSpc>
                          <a:spcPts val="3690"/>
                        </a:lnSpc>
                      </a:pPr>
                      <a:r>
                        <a:rPr sz="3200" spc="-5" dirty="0">
                          <a:solidFill>
                            <a:srgbClr val="7BC7EB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800.0</a:t>
                      </a:r>
                      <a:endParaRPr sz="3200">
                        <a:latin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28040">
                        <a:lnSpc>
                          <a:spcPts val="3730"/>
                        </a:lnSpc>
                      </a:pPr>
                      <a:r>
                        <a:rPr sz="3200" spc="-5" dirty="0">
                          <a:solidFill>
                            <a:srgbClr val="8589D1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Shanghai</a:t>
                      </a:r>
                      <a:r>
                        <a:rPr sz="3200" spc="-20" dirty="0">
                          <a:solidFill>
                            <a:srgbClr val="8589D1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r>
                        <a:rPr sz="3200" dirty="0">
                          <a:solidFill>
                            <a:srgbClr val="8589D1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     </a:t>
                      </a:r>
                      <a:endParaRPr sz="3200">
                        <a:latin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0320">
                        <a:lnSpc>
                          <a:spcPts val="3730"/>
                        </a:lnSpc>
                      </a:pPr>
                      <a:r>
                        <a:rPr sz="3200" spc="-5" dirty="0">
                          <a:solidFill>
                            <a:srgbClr val="8589D1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100.0</a:t>
                      </a:r>
                      <a:endParaRPr sz="3200">
                        <a:latin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/>
                </a:tc>
              </a:tr>
              <a:tr h="487570">
                <a:tc>
                  <a:txBody>
                    <a:bodyPr/>
                    <a:lstStyle/>
                    <a:p>
                      <a:pPr marL="31750">
                        <a:lnSpc>
                          <a:spcPts val="3690"/>
                        </a:lnSpc>
                      </a:pPr>
                      <a:r>
                        <a:rPr sz="3200" spc="-5" dirty="0">
                          <a:solidFill>
                            <a:srgbClr val="7BC7EB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Shenzhen</a:t>
                      </a:r>
                      <a:r>
                        <a:rPr sz="3200" spc="-20" dirty="0">
                          <a:solidFill>
                            <a:srgbClr val="7BC7EB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r>
                        <a:rPr sz="3200" dirty="0">
                          <a:solidFill>
                            <a:srgbClr val="7BC7EB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     </a:t>
                      </a:r>
                      <a:endParaRPr sz="3200">
                        <a:latin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22885">
                        <a:lnSpc>
                          <a:spcPts val="3690"/>
                        </a:lnSpc>
                      </a:pPr>
                      <a:r>
                        <a:rPr sz="3200" spc="-5" dirty="0">
                          <a:solidFill>
                            <a:srgbClr val="7BC7EB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500.0</a:t>
                      </a:r>
                      <a:endParaRPr sz="3200">
                        <a:latin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28040">
                        <a:lnSpc>
                          <a:spcPts val="3730"/>
                        </a:lnSpc>
                      </a:pPr>
                      <a:r>
                        <a:rPr sz="3200" spc="-5" dirty="0">
                          <a:solidFill>
                            <a:srgbClr val="8589D1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Shenzhen</a:t>
                      </a:r>
                      <a:r>
                        <a:rPr sz="3200" spc="-20" dirty="0">
                          <a:solidFill>
                            <a:srgbClr val="8589D1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r>
                        <a:rPr sz="3200" dirty="0">
                          <a:solidFill>
                            <a:srgbClr val="8589D1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     </a:t>
                      </a:r>
                      <a:endParaRPr sz="3200">
                        <a:latin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0320">
                        <a:lnSpc>
                          <a:spcPts val="3730"/>
                        </a:lnSpc>
                      </a:pPr>
                      <a:r>
                        <a:rPr sz="3200" spc="-5" dirty="0">
                          <a:solidFill>
                            <a:srgbClr val="8589D1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200.0</a:t>
                      </a:r>
                      <a:endParaRPr sz="3200">
                        <a:latin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/>
                </a:tc>
              </a:tr>
              <a:tr h="449435">
                <a:tc>
                  <a:txBody>
                    <a:bodyPr/>
                    <a:lstStyle/>
                    <a:p>
                      <a:pPr marL="31750">
                        <a:lnSpc>
                          <a:spcPts val="3440"/>
                        </a:lnSpc>
                      </a:pPr>
                      <a:r>
                        <a:rPr sz="3200" dirty="0">
                          <a:solidFill>
                            <a:srgbClr val="7BC7EB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dtype:</a:t>
                      </a:r>
                      <a:r>
                        <a:rPr sz="3200" spc="-50" dirty="0">
                          <a:solidFill>
                            <a:srgbClr val="7BC7EB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r>
                        <a:rPr sz="3200" dirty="0">
                          <a:solidFill>
                            <a:srgbClr val="7BC7EB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float64</a:t>
                      </a:r>
                      <a:endParaRPr sz="3200">
                        <a:latin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28040">
                        <a:lnSpc>
                          <a:spcPts val="3440"/>
                        </a:lnSpc>
                      </a:pPr>
                      <a:r>
                        <a:rPr sz="3200" spc="-5" dirty="0">
                          <a:solidFill>
                            <a:srgbClr val="8589D1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dtype:</a:t>
                      </a:r>
                      <a:r>
                        <a:rPr sz="3200" spc="-15" dirty="0">
                          <a:solidFill>
                            <a:srgbClr val="8589D1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r>
                        <a:rPr sz="3200" spc="-5" dirty="0">
                          <a:solidFill>
                            <a:srgbClr val="8589D1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float64</a:t>
                      </a:r>
                      <a:endParaRPr sz="3200">
                        <a:latin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/>
                </a:tc>
              </a:tr>
            </a:tbl>
          </a:graphicData>
        </a:graphic>
      </p:graphicFrame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88389" y="1185925"/>
            <a:ext cx="612203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5" dirty="0">
                <a:solidFill>
                  <a:srgbClr val="8B8B8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设定Series对象的name和索引名称</a:t>
            </a:r>
            <a:endParaRPr sz="32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55498" y="302768"/>
            <a:ext cx="499618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20" dirty="0">
                <a:solidFill>
                  <a:srgbClr val="F47163"/>
                </a:solidFill>
              </a:rPr>
              <a:t>Pandas</a:t>
            </a:r>
            <a:r>
              <a:rPr sz="2800" dirty="0">
                <a:solidFill>
                  <a:srgbClr val="F47163"/>
                </a:solidFill>
              </a:rPr>
              <a:t>的基础类型</a:t>
            </a:r>
            <a:r>
              <a:rPr sz="2800" spc="-5" dirty="0">
                <a:solidFill>
                  <a:srgbClr val="F47163"/>
                </a:solidFill>
              </a:rPr>
              <a:t>1——Series</a:t>
            </a:r>
            <a:endParaRPr sz="2800"/>
          </a:p>
        </p:txBody>
      </p:sp>
      <p:sp>
        <p:nvSpPr>
          <p:cNvPr id="4" name="object 4"/>
          <p:cNvSpPr/>
          <p:nvPr/>
        </p:nvSpPr>
        <p:spPr>
          <a:xfrm>
            <a:off x="0" y="211836"/>
            <a:ext cx="476250" cy="661670"/>
          </a:xfrm>
          <a:custGeom>
            <a:avLst/>
            <a:gdLst/>
            <a:ahLst/>
            <a:cxnLst/>
            <a:rect l="l" t="t" r="r" b="b"/>
            <a:pathLst>
              <a:path w="476250" h="661669">
                <a:moveTo>
                  <a:pt x="0" y="661416"/>
                </a:moveTo>
                <a:lnTo>
                  <a:pt x="476250" y="661416"/>
                </a:lnTo>
                <a:lnTo>
                  <a:pt x="476250" y="0"/>
                </a:lnTo>
                <a:lnTo>
                  <a:pt x="0" y="0"/>
                </a:lnTo>
                <a:lnTo>
                  <a:pt x="0" y="661416"/>
                </a:lnTo>
                <a:close/>
              </a:path>
            </a:pathLst>
          </a:custGeom>
          <a:solidFill>
            <a:srgbClr val="F4716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17602" y="413258"/>
            <a:ext cx="240665" cy="2451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50" spc="-10" dirty="0">
                <a:solidFill>
                  <a:srgbClr val="FBFBFB"/>
                </a:solidFill>
                <a:latin typeface="微软雅黑" panose="020B0503020204020204" charset="-122"/>
                <a:cs typeface="微软雅黑" panose="020B0503020204020204" charset="-122"/>
              </a:rPr>
              <a:t>32</a:t>
            </a:r>
            <a:endParaRPr sz="145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88389" y="3885945"/>
            <a:ext cx="3928110" cy="5041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1876425">
              <a:lnSpc>
                <a:spcPct val="100000"/>
              </a:lnSpc>
              <a:spcBef>
                <a:spcPts val="95"/>
              </a:spcBef>
            </a:pPr>
            <a:r>
              <a:rPr sz="3200" spc="-5" dirty="0">
                <a:solidFill>
                  <a:srgbClr val="8B8B8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输出结果：  </a:t>
            </a:r>
            <a:endParaRPr sz="32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64372" y="4655391"/>
            <a:ext cx="5168797" cy="252011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1654" y="4639563"/>
            <a:ext cx="5847328" cy="2535938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5007" y="1988652"/>
            <a:ext cx="5471033" cy="1632037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88389" y="881125"/>
            <a:ext cx="551243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5" dirty="0">
                <a:solidFill>
                  <a:srgbClr val="8B8B8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创建一个DataFrame类型的数据</a:t>
            </a:r>
            <a:endParaRPr sz="32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55498" y="302768"/>
            <a:ext cx="584708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20" dirty="0">
                <a:solidFill>
                  <a:srgbClr val="F47163"/>
                </a:solidFill>
                <a:latin typeface="微软雅黑" panose="020B0503020204020204" charset="-122"/>
                <a:cs typeface="微软雅黑" panose="020B0503020204020204" charset="-122"/>
              </a:rPr>
              <a:t>Pandas</a:t>
            </a:r>
            <a:r>
              <a:rPr sz="2800" dirty="0">
                <a:solidFill>
                  <a:srgbClr val="F47163"/>
                </a:solidFill>
                <a:latin typeface="微软雅黑" panose="020B0503020204020204" charset="-122"/>
                <a:cs typeface="微软雅黑" panose="020B0503020204020204" charset="-122"/>
              </a:rPr>
              <a:t>的基础类型</a:t>
            </a:r>
            <a:r>
              <a:rPr sz="2800" spc="-5" dirty="0">
                <a:solidFill>
                  <a:srgbClr val="F47163"/>
                </a:solidFill>
                <a:latin typeface="微软雅黑" panose="020B0503020204020204" charset="-122"/>
                <a:cs typeface="微软雅黑" panose="020B0503020204020204" charset="-122"/>
              </a:rPr>
              <a:t>2——DataFrame</a:t>
            </a:r>
            <a:endParaRPr sz="28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211836"/>
            <a:ext cx="476250" cy="661670"/>
          </a:xfrm>
          <a:custGeom>
            <a:avLst/>
            <a:gdLst/>
            <a:ahLst/>
            <a:cxnLst/>
            <a:rect l="l" t="t" r="r" b="b"/>
            <a:pathLst>
              <a:path w="476250" h="661669">
                <a:moveTo>
                  <a:pt x="0" y="661416"/>
                </a:moveTo>
                <a:lnTo>
                  <a:pt x="476250" y="661416"/>
                </a:lnTo>
                <a:lnTo>
                  <a:pt x="476250" y="0"/>
                </a:lnTo>
                <a:lnTo>
                  <a:pt x="0" y="0"/>
                </a:lnTo>
                <a:lnTo>
                  <a:pt x="0" y="661416"/>
                </a:lnTo>
                <a:close/>
              </a:path>
            </a:pathLst>
          </a:custGeom>
          <a:solidFill>
            <a:srgbClr val="F4716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17602" y="413258"/>
            <a:ext cx="240665" cy="2451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50" spc="-10" dirty="0">
                <a:solidFill>
                  <a:srgbClr val="FBFBFB"/>
                </a:solidFill>
                <a:latin typeface="微软雅黑" panose="020B0503020204020204" charset="-122"/>
                <a:cs typeface="微软雅黑" panose="020B0503020204020204" charset="-122"/>
              </a:rPr>
              <a:t>33</a:t>
            </a:r>
            <a:endParaRPr sz="145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88389" y="4671567"/>
            <a:ext cx="2261870" cy="5041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5" dirty="0">
                <a:solidFill>
                  <a:srgbClr val="8B8B8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输出结果：</a:t>
            </a:r>
            <a:endParaRPr sz="32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009650" y="1539239"/>
            <a:ext cx="8884919" cy="2965704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650" y="5373370"/>
            <a:ext cx="5591175" cy="2179955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88389" y="1185925"/>
            <a:ext cx="510603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5" dirty="0">
                <a:solidFill>
                  <a:srgbClr val="8B8B8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指定DataFrame数据的列顺序</a:t>
            </a:r>
            <a:endParaRPr sz="32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55498" y="302768"/>
            <a:ext cx="584708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20" dirty="0">
                <a:solidFill>
                  <a:srgbClr val="F47163"/>
                </a:solidFill>
              </a:rPr>
              <a:t>Pandas</a:t>
            </a:r>
            <a:r>
              <a:rPr sz="2800" dirty="0">
                <a:solidFill>
                  <a:srgbClr val="F47163"/>
                </a:solidFill>
              </a:rPr>
              <a:t>的基础类型</a:t>
            </a:r>
            <a:r>
              <a:rPr sz="2800" spc="-5" dirty="0">
                <a:solidFill>
                  <a:srgbClr val="F47163"/>
                </a:solidFill>
              </a:rPr>
              <a:t>2——DataFrame</a:t>
            </a:r>
            <a:endParaRPr sz="2800"/>
          </a:p>
        </p:txBody>
      </p:sp>
      <p:sp>
        <p:nvSpPr>
          <p:cNvPr id="4" name="object 4"/>
          <p:cNvSpPr/>
          <p:nvPr/>
        </p:nvSpPr>
        <p:spPr>
          <a:xfrm>
            <a:off x="0" y="211836"/>
            <a:ext cx="476250" cy="661670"/>
          </a:xfrm>
          <a:custGeom>
            <a:avLst/>
            <a:gdLst/>
            <a:ahLst/>
            <a:cxnLst/>
            <a:rect l="l" t="t" r="r" b="b"/>
            <a:pathLst>
              <a:path w="476250" h="661669">
                <a:moveTo>
                  <a:pt x="0" y="661416"/>
                </a:moveTo>
                <a:lnTo>
                  <a:pt x="476250" y="661416"/>
                </a:lnTo>
                <a:lnTo>
                  <a:pt x="476250" y="0"/>
                </a:lnTo>
                <a:lnTo>
                  <a:pt x="0" y="0"/>
                </a:lnTo>
                <a:lnTo>
                  <a:pt x="0" y="661416"/>
                </a:lnTo>
                <a:close/>
              </a:path>
            </a:pathLst>
          </a:custGeom>
          <a:solidFill>
            <a:srgbClr val="F4716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17602" y="413258"/>
            <a:ext cx="240665" cy="2451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50" spc="-10" dirty="0">
                <a:solidFill>
                  <a:srgbClr val="FBFBFB"/>
                </a:solidFill>
                <a:latin typeface="微软雅黑" panose="020B0503020204020204" charset="-122"/>
                <a:cs typeface="微软雅黑" panose="020B0503020204020204" charset="-122"/>
              </a:rPr>
              <a:t>34</a:t>
            </a:r>
            <a:endParaRPr sz="145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09649" y="3551808"/>
            <a:ext cx="3073400" cy="5041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5" dirty="0">
                <a:solidFill>
                  <a:srgbClr val="8B8B8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输出结果：</a:t>
            </a:r>
            <a:endParaRPr sz="32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009650" y="2248661"/>
            <a:ext cx="12987527" cy="87630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390" y="4533900"/>
            <a:ext cx="7504430" cy="2906395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88389" y="1719325"/>
            <a:ext cx="510603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5" dirty="0">
                <a:solidFill>
                  <a:srgbClr val="8B8B8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获取DataFrame数据的列名称</a:t>
            </a:r>
            <a:endParaRPr sz="32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55498" y="302768"/>
            <a:ext cx="584708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20" dirty="0">
                <a:solidFill>
                  <a:srgbClr val="F47163"/>
                </a:solidFill>
              </a:rPr>
              <a:t>Pandas</a:t>
            </a:r>
            <a:r>
              <a:rPr sz="2800" dirty="0">
                <a:solidFill>
                  <a:srgbClr val="F47163"/>
                </a:solidFill>
              </a:rPr>
              <a:t>的基础类型</a:t>
            </a:r>
            <a:r>
              <a:rPr sz="2800" spc="-5" dirty="0">
                <a:solidFill>
                  <a:srgbClr val="F47163"/>
                </a:solidFill>
              </a:rPr>
              <a:t>2——DataFrame</a:t>
            </a:r>
            <a:endParaRPr sz="2800"/>
          </a:p>
        </p:txBody>
      </p:sp>
      <p:sp>
        <p:nvSpPr>
          <p:cNvPr id="4" name="object 4"/>
          <p:cNvSpPr/>
          <p:nvPr/>
        </p:nvSpPr>
        <p:spPr>
          <a:xfrm>
            <a:off x="0" y="211836"/>
            <a:ext cx="476250" cy="661670"/>
          </a:xfrm>
          <a:custGeom>
            <a:avLst/>
            <a:gdLst/>
            <a:ahLst/>
            <a:cxnLst/>
            <a:rect l="l" t="t" r="r" b="b"/>
            <a:pathLst>
              <a:path w="476250" h="661669">
                <a:moveTo>
                  <a:pt x="0" y="661416"/>
                </a:moveTo>
                <a:lnTo>
                  <a:pt x="476250" y="661416"/>
                </a:lnTo>
                <a:lnTo>
                  <a:pt x="476250" y="0"/>
                </a:lnTo>
                <a:lnTo>
                  <a:pt x="0" y="0"/>
                </a:lnTo>
                <a:lnTo>
                  <a:pt x="0" y="661416"/>
                </a:lnTo>
                <a:close/>
              </a:path>
            </a:pathLst>
          </a:custGeom>
          <a:solidFill>
            <a:srgbClr val="F4716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17602" y="413258"/>
            <a:ext cx="240665" cy="2451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50" spc="-10" dirty="0">
                <a:solidFill>
                  <a:srgbClr val="FBFBFB"/>
                </a:solidFill>
                <a:latin typeface="微软雅黑" panose="020B0503020204020204" charset="-122"/>
                <a:cs typeface="微软雅黑" panose="020B0503020204020204" charset="-122"/>
              </a:rPr>
              <a:t>35</a:t>
            </a:r>
            <a:endParaRPr sz="145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88389" y="4431283"/>
            <a:ext cx="7749540" cy="5041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5" dirty="0">
                <a:solidFill>
                  <a:srgbClr val="8B8B8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输出结果：</a:t>
            </a:r>
            <a:endParaRPr sz="32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09650" y="2879597"/>
            <a:ext cx="7392923" cy="877061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650" y="5575935"/>
            <a:ext cx="12587605" cy="1016000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88389" y="1033525"/>
            <a:ext cx="510603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5" dirty="0">
                <a:solidFill>
                  <a:srgbClr val="8B8B8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指定DataFrame数据的索引值</a:t>
            </a:r>
            <a:endParaRPr sz="32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55498" y="302768"/>
            <a:ext cx="584708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20" dirty="0">
                <a:solidFill>
                  <a:srgbClr val="F47163"/>
                </a:solidFill>
                <a:latin typeface="微软雅黑" panose="020B0503020204020204" charset="-122"/>
                <a:cs typeface="微软雅黑" panose="020B0503020204020204" charset="-122"/>
              </a:rPr>
              <a:t>Pandas</a:t>
            </a:r>
            <a:r>
              <a:rPr sz="2800" dirty="0">
                <a:solidFill>
                  <a:srgbClr val="F47163"/>
                </a:solidFill>
                <a:latin typeface="微软雅黑" panose="020B0503020204020204" charset="-122"/>
                <a:cs typeface="微软雅黑" panose="020B0503020204020204" charset="-122"/>
              </a:rPr>
              <a:t>的基础类型</a:t>
            </a:r>
            <a:r>
              <a:rPr sz="2800" spc="-5" dirty="0">
                <a:solidFill>
                  <a:srgbClr val="F47163"/>
                </a:solidFill>
                <a:latin typeface="微软雅黑" panose="020B0503020204020204" charset="-122"/>
                <a:cs typeface="微软雅黑" panose="020B0503020204020204" charset="-122"/>
              </a:rPr>
              <a:t>2——DataFrame</a:t>
            </a:r>
            <a:endParaRPr sz="28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211836"/>
            <a:ext cx="476250" cy="661670"/>
          </a:xfrm>
          <a:custGeom>
            <a:avLst/>
            <a:gdLst/>
            <a:ahLst/>
            <a:cxnLst/>
            <a:rect l="l" t="t" r="r" b="b"/>
            <a:pathLst>
              <a:path w="476250" h="661669">
                <a:moveTo>
                  <a:pt x="0" y="661416"/>
                </a:moveTo>
                <a:lnTo>
                  <a:pt x="476250" y="661416"/>
                </a:lnTo>
                <a:lnTo>
                  <a:pt x="476250" y="0"/>
                </a:lnTo>
                <a:lnTo>
                  <a:pt x="0" y="0"/>
                </a:lnTo>
                <a:lnTo>
                  <a:pt x="0" y="661416"/>
                </a:lnTo>
                <a:close/>
              </a:path>
            </a:pathLst>
          </a:custGeom>
          <a:solidFill>
            <a:srgbClr val="F4716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17602" y="413258"/>
            <a:ext cx="240665" cy="2451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50" spc="-10" dirty="0">
                <a:solidFill>
                  <a:srgbClr val="FBFBFB"/>
                </a:solidFill>
                <a:latin typeface="微软雅黑" panose="020B0503020204020204" charset="-122"/>
                <a:cs typeface="微软雅黑" panose="020B0503020204020204" charset="-122"/>
              </a:rPr>
              <a:t>36</a:t>
            </a:r>
            <a:endParaRPr sz="145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88389" y="4823967"/>
            <a:ext cx="3072765" cy="5041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5" dirty="0">
                <a:solidFill>
                  <a:srgbClr val="8B8B8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输出结果：</a:t>
            </a:r>
            <a:endParaRPr sz="32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009650" y="1751838"/>
            <a:ext cx="12296394" cy="280416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650" y="5519420"/>
            <a:ext cx="5945505" cy="2354580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88389" y="1033525"/>
            <a:ext cx="632460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5" dirty="0">
                <a:solidFill>
                  <a:srgbClr val="8B8B8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获取DataFrame数据中的某一列数据</a:t>
            </a:r>
            <a:endParaRPr sz="32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55498" y="302768"/>
            <a:ext cx="584708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20" dirty="0">
                <a:solidFill>
                  <a:srgbClr val="F47163"/>
                </a:solidFill>
                <a:latin typeface="微软雅黑" panose="020B0503020204020204" charset="-122"/>
                <a:cs typeface="微软雅黑" panose="020B0503020204020204" charset="-122"/>
              </a:rPr>
              <a:t>Pandas</a:t>
            </a:r>
            <a:r>
              <a:rPr sz="2800" dirty="0">
                <a:solidFill>
                  <a:srgbClr val="F47163"/>
                </a:solidFill>
                <a:latin typeface="微软雅黑" panose="020B0503020204020204" charset="-122"/>
                <a:cs typeface="微软雅黑" panose="020B0503020204020204" charset="-122"/>
              </a:rPr>
              <a:t>的基础类型</a:t>
            </a:r>
            <a:r>
              <a:rPr sz="2800" spc="-5" dirty="0">
                <a:solidFill>
                  <a:srgbClr val="F47163"/>
                </a:solidFill>
                <a:latin typeface="微软雅黑" panose="020B0503020204020204" charset="-122"/>
                <a:cs typeface="微软雅黑" panose="020B0503020204020204" charset="-122"/>
              </a:rPr>
              <a:t>2——DataFrame</a:t>
            </a:r>
            <a:endParaRPr sz="28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211836"/>
            <a:ext cx="476250" cy="661670"/>
          </a:xfrm>
          <a:custGeom>
            <a:avLst/>
            <a:gdLst/>
            <a:ahLst/>
            <a:cxnLst/>
            <a:rect l="l" t="t" r="r" b="b"/>
            <a:pathLst>
              <a:path w="476250" h="661669">
                <a:moveTo>
                  <a:pt x="0" y="661416"/>
                </a:moveTo>
                <a:lnTo>
                  <a:pt x="476250" y="661416"/>
                </a:lnTo>
                <a:lnTo>
                  <a:pt x="476250" y="0"/>
                </a:lnTo>
                <a:lnTo>
                  <a:pt x="0" y="0"/>
                </a:lnTo>
                <a:lnTo>
                  <a:pt x="0" y="661416"/>
                </a:lnTo>
                <a:close/>
              </a:path>
            </a:pathLst>
          </a:custGeom>
          <a:solidFill>
            <a:srgbClr val="F4716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17602" y="413258"/>
            <a:ext cx="240665" cy="2451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50" spc="-10" dirty="0">
                <a:solidFill>
                  <a:srgbClr val="FBFBFB"/>
                </a:solidFill>
                <a:latin typeface="微软雅黑" panose="020B0503020204020204" charset="-122"/>
                <a:cs typeface="微软雅黑" panose="020B0503020204020204" charset="-122"/>
              </a:rPr>
              <a:t>37</a:t>
            </a:r>
            <a:endParaRPr sz="145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88389" y="3557142"/>
            <a:ext cx="4335145" cy="5048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" dirty="0">
                <a:solidFill>
                  <a:srgbClr val="8B8B8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输出结果：</a:t>
            </a:r>
            <a:endParaRPr sz="32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610485" y="1751710"/>
            <a:ext cx="7906511" cy="161848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5190" y="4062095"/>
            <a:ext cx="6438900" cy="3914140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55498" y="302768"/>
            <a:ext cx="584708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20" dirty="0">
                <a:solidFill>
                  <a:srgbClr val="F47163"/>
                </a:solidFill>
                <a:latin typeface="微软雅黑" panose="020B0503020204020204" charset="-122"/>
                <a:cs typeface="微软雅黑" panose="020B0503020204020204" charset="-122"/>
              </a:rPr>
              <a:t>Pandas</a:t>
            </a:r>
            <a:r>
              <a:rPr sz="2800" dirty="0">
                <a:solidFill>
                  <a:srgbClr val="F47163"/>
                </a:solidFill>
                <a:latin typeface="微软雅黑" panose="020B0503020204020204" charset="-122"/>
                <a:cs typeface="微软雅黑" panose="020B0503020204020204" charset="-122"/>
              </a:rPr>
              <a:t>的基础类型</a:t>
            </a:r>
            <a:r>
              <a:rPr sz="2800" spc="-5" dirty="0">
                <a:solidFill>
                  <a:srgbClr val="F47163"/>
                </a:solidFill>
                <a:latin typeface="微软雅黑" panose="020B0503020204020204" charset="-122"/>
                <a:cs typeface="微软雅黑" panose="020B0503020204020204" charset="-122"/>
              </a:rPr>
              <a:t>2——DataFrame</a:t>
            </a:r>
            <a:endParaRPr sz="28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211836"/>
            <a:ext cx="476250" cy="661670"/>
          </a:xfrm>
          <a:custGeom>
            <a:avLst/>
            <a:gdLst/>
            <a:ahLst/>
            <a:cxnLst/>
            <a:rect l="l" t="t" r="r" b="b"/>
            <a:pathLst>
              <a:path w="476250" h="661669">
                <a:moveTo>
                  <a:pt x="0" y="661416"/>
                </a:moveTo>
                <a:lnTo>
                  <a:pt x="476250" y="661416"/>
                </a:lnTo>
                <a:lnTo>
                  <a:pt x="476250" y="0"/>
                </a:lnTo>
                <a:lnTo>
                  <a:pt x="0" y="0"/>
                </a:lnTo>
                <a:lnTo>
                  <a:pt x="0" y="661416"/>
                </a:lnTo>
                <a:close/>
              </a:path>
            </a:pathLst>
          </a:custGeom>
          <a:solidFill>
            <a:srgbClr val="F4716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117602" y="413258"/>
            <a:ext cx="240665" cy="2451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50" spc="-10" dirty="0">
                <a:solidFill>
                  <a:srgbClr val="FBFBFB"/>
                </a:solidFill>
                <a:latin typeface="微软雅黑" panose="020B0503020204020204" charset="-122"/>
                <a:cs typeface="微软雅黑" panose="020B0503020204020204" charset="-122"/>
              </a:rPr>
              <a:t>38</a:t>
            </a:r>
            <a:endParaRPr sz="145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88389" y="4747767"/>
            <a:ext cx="4496435" cy="5041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5" dirty="0">
                <a:solidFill>
                  <a:srgbClr val="8B8B8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输出结果：</a:t>
            </a:r>
            <a:endParaRPr sz="32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009650" y="2054352"/>
            <a:ext cx="6419850" cy="733806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1088389" y="957325"/>
            <a:ext cx="6324600" cy="25317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3200" spc="-5" dirty="0">
                <a:solidFill>
                  <a:srgbClr val="8B8B8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获取DataFram</a:t>
            </a:r>
            <a:r>
              <a:rPr sz="3200" dirty="0">
                <a:solidFill>
                  <a:srgbClr val="8B8B8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e</a:t>
            </a:r>
            <a:r>
              <a:rPr sz="3200" spc="-5" dirty="0">
                <a:solidFill>
                  <a:srgbClr val="8B8B8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数据中的某一行数据  </a:t>
            </a:r>
            <a:r>
              <a:rPr sz="3200" spc="-5" dirty="0">
                <a:solidFill>
                  <a:srgbClr val="F47163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1.</a:t>
            </a:r>
            <a:r>
              <a:rPr sz="3200" spc="-10" dirty="0">
                <a:solidFill>
                  <a:srgbClr val="F47163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3200" spc="-5" dirty="0">
                <a:solidFill>
                  <a:srgbClr val="F47163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根据行编号</a:t>
            </a:r>
            <a:endParaRPr sz="32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ct val="100000"/>
              </a:lnSpc>
            </a:pPr>
            <a:endParaRPr sz="32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39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</a:pPr>
            <a:r>
              <a:rPr sz="3200" spc="-5" dirty="0">
                <a:solidFill>
                  <a:srgbClr val="F47163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2.</a:t>
            </a:r>
            <a:r>
              <a:rPr sz="3200" spc="-85" dirty="0">
                <a:solidFill>
                  <a:srgbClr val="F47163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3200" spc="-5" dirty="0">
                <a:solidFill>
                  <a:srgbClr val="F47163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根据行索引</a:t>
            </a:r>
            <a:endParaRPr sz="32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009650" y="3643122"/>
            <a:ext cx="6752844" cy="7429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7095" y="4747895"/>
            <a:ext cx="4003040" cy="3260725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55498" y="302768"/>
            <a:ext cx="584708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20" dirty="0">
                <a:solidFill>
                  <a:srgbClr val="F47163"/>
                </a:solidFill>
                <a:latin typeface="微软雅黑" panose="020B0503020204020204" charset="-122"/>
                <a:cs typeface="微软雅黑" panose="020B0503020204020204" charset="-122"/>
              </a:rPr>
              <a:t>Pandas</a:t>
            </a:r>
            <a:r>
              <a:rPr sz="2800" dirty="0">
                <a:solidFill>
                  <a:srgbClr val="F47163"/>
                </a:solidFill>
                <a:latin typeface="微软雅黑" panose="020B0503020204020204" charset="-122"/>
                <a:cs typeface="微软雅黑" panose="020B0503020204020204" charset="-122"/>
              </a:rPr>
              <a:t>的基础类型</a:t>
            </a:r>
            <a:r>
              <a:rPr sz="2800" spc="-5" dirty="0">
                <a:solidFill>
                  <a:srgbClr val="F47163"/>
                </a:solidFill>
                <a:latin typeface="微软雅黑" panose="020B0503020204020204" charset="-122"/>
                <a:cs typeface="微软雅黑" panose="020B0503020204020204" charset="-122"/>
              </a:rPr>
              <a:t>2——DataFrame</a:t>
            </a:r>
            <a:endParaRPr sz="28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211836"/>
            <a:ext cx="476250" cy="661670"/>
          </a:xfrm>
          <a:custGeom>
            <a:avLst/>
            <a:gdLst/>
            <a:ahLst/>
            <a:cxnLst/>
            <a:rect l="l" t="t" r="r" b="b"/>
            <a:pathLst>
              <a:path w="476250" h="661669">
                <a:moveTo>
                  <a:pt x="0" y="661416"/>
                </a:moveTo>
                <a:lnTo>
                  <a:pt x="476250" y="661416"/>
                </a:lnTo>
                <a:lnTo>
                  <a:pt x="476250" y="0"/>
                </a:lnTo>
                <a:lnTo>
                  <a:pt x="0" y="0"/>
                </a:lnTo>
                <a:lnTo>
                  <a:pt x="0" y="661416"/>
                </a:lnTo>
                <a:close/>
              </a:path>
            </a:pathLst>
          </a:custGeom>
          <a:solidFill>
            <a:srgbClr val="F4716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117602" y="413258"/>
            <a:ext cx="240665" cy="2451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50" spc="-10" dirty="0">
                <a:solidFill>
                  <a:srgbClr val="FBFBFB"/>
                </a:solidFill>
                <a:latin typeface="微软雅黑" panose="020B0503020204020204" charset="-122"/>
                <a:cs typeface="微软雅黑" panose="020B0503020204020204" charset="-122"/>
              </a:rPr>
              <a:t>39</a:t>
            </a:r>
            <a:endParaRPr sz="145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08025" y="1033780"/>
            <a:ext cx="13748385" cy="25438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478145">
              <a:lnSpc>
                <a:spcPct val="100000"/>
              </a:lnSpc>
              <a:spcBef>
                <a:spcPts val="95"/>
              </a:spcBef>
            </a:pPr>
            <a:r>
              <a:rPr sz="3200" spc="-5" dirty="0">
                <a:solidFill>
                  <a:srgbClr val="F47163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注意！切片得到的数据对应的还是原始数据 任何修改都会</a:t>
            </a:r>
            <a:r>
              <a:rPr sz="3200" b="1" spc="-5" dirty="0">
                <a:solidFill>
                  <a:srgbClr val="F47163"/>
                </a:solidFill>
                <a:latin typeface="Microsoft JhengHei" panose="020B0604030504040204" charset="-120"/>
                <a:cs typeface="Microsoft JhengHei" panose="020B0604030504040204" charset="-120"/>
              </a:rPr>
              <a:t>反</a:t>
            </a:r>
            <a:r>
              <a:rPr sz="3200" b="1" spc="10" dirty="0">
                <a:solidFill>
                  <a:srgbClr val="F47163"/>
                </a:solidFill>
                <a:latin typeface="Microsoft JhengHei" panose="020B0604030504040204" charset="-120"/>
                <a:cs typeface="Microsoft JhengHei" panose="020B0604030504040204" charset="-120"/>
              </a:rPr>
              <a:t>映</a:t>
            </a:r>
            <a:r>
              <a:rPr sz="3200" b="1" dirty="0">
                <a:solidFill>
                  <a:srgbClr val="F47163"/>
                </a:solidFill>
                <a:latin typeface="Microsoft JhengHei" panose="020B0604030504040204" charset="-120"/>
                <a:cs typeface="Microsoft JhengHei" panose="020B0604030504040204" charset="-120"/>
              </a:rPr>
              <a:t>到</a:t>
            </a:r>
            <a:r>
              <a:rPr sz="3200" b="1" spc="10" dirty="0">
                <a:solidFill>
                  <a:srgbClr val="F47163"/>
                </a:solidFill>
                <a:latin typeface="Microsoft JhengHei" panose="020B0604030504040204" charset="-120"/>
                <a:cs typeface="Microsoft JhengHei" panose="020B0604030504040204" charset="-120"/>
              </a:rPr>
              <a:t>原</a:t>
            </a:r>
            <a:r>
              <a:rPr sz="3200" b="1" dirty="0">
                <a:solidFill>
                  <a:srgbClr val="F47163"/>
                </a:solidFill>
                <a:latin typeface="Microsoft JhengHei" panose="020B0604030504040204" charset="-120"/>
                <a:cs typeface="Microsoft JhengHei" panose="020B0604030504040204" charset="-120"/>
              </a:rPr>
              <a:t>始</a:t>
            </a:r>
            <a:r>
              <a:rPr sz="3200" b="1" spc="10" dirty="0">
                <a:solidFill>
                  <a:srgbClr val="F47163"/>
                </a:solidFill>
                <a:latin typeface="Microsoft JhengHei" panose="020B0604030504040204" charset="-120"/>
                <a:cs typeface="Microsoft JhengHei" panose="020B0604030504040204" charset="-120"/>
              </a:rPr>
              <a:t>数</a:t>
            </a:r>
            <a:r>
              <a:rPr sz="3200" b="1" dirty="0">
                <a:solidFill>
                  <a:srgbClr val="F47163"/>
                </a:solidFill>
                <a:latin typeface="Microsoft JhengHei" panose="020B0604030504040204" charset="-120"/>
                <a:cs typeface="Microsoft JhengHei" panose="020B0604030504040204" charset="-120"/>
              </a:rPr>
              <a:t>据</a:t>
            </a:r>
            <a:r>
              <a:rPr sz="3200" b="1" spc="-5" dirty="0">
                <a:solidFill>
                  <a:srgbClr val="F47163"/>
                </a:solidFill>
                <a:latin typeface="Microsoft JhengHei" panose="020B0604030504040204" charset="-120"/>
                <a:cs typeface="Microsoft JhengHei" panose="020B0604030504040204" charset="-120"/>
              </a:rPr>
              <a:t>上</a:t>
            </a:r>
            <a:endParaRPr sz="320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7516495" marR="5080">
              <a:lnSpc>
                <a:spcPts val="7680"/>
              </a:lnSpc>
              <a:spcBef>
                <a:spcPts val="545"/>
              </a:spcBef>
            </a:pPr>
            <a:r>
              <a:rPr sz="3200" spc="-5" dirty="0">
                <a:solidFill>
                  <a:srgbClr val="8B8B8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想要一份副本不影响原始数据？ 请用</a:t>
            </a:r>
            <a:r>
              <a:rPr sz="3200" spc="-5" dirty="0">
                <a:solidFill>
                  <a:srgbClr val="F47163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data['score'].copy()</a:t>
            </a:r>
            <a:endParaRPr sz="32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121410" y="1837690"/>
            <a:ext cx="5918200" cy="167386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708024" y="3653662"/>
            <a:ext cx="3072765" cy="9969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5" dirty="0">
                <a:solidFill>
                  <a:srgbClr val="8B8B8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输出结果：</a:t>
            </a:r>
            <a:endParaRPr sz="32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1028065">
              <a:lnSpc>
                <a:spcPct val="100000"/>
              </a:lnSpc>
            </a:pPr>
            <a:endParaRPr sz="32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2715" y="4335145"/>
            <a:ext cx="11573510" cy="3594100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88389" y="1033525"/>
            <a:ext cx="632460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5" dirty="0">
                <a:solidFill>
                  <a:srgbClr val="8B8B8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修改DataFrame数据中的某一列数据</a:t>
            </a:r>
            <a:endParaRPr sz="32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55498" y="302768"/>
            <a:ext cx="584708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20" dirty="0">
                <a:solidFill>
                  <a:srgbClr val="F47163"/>
                </a:solidFill>
                <a:latin typeface="微软雅黑" panose="020B0503020204020204" charset="-122"/>
                <a:cs typeface="微软雅黑" panose="020B0503020204020204" charset="-122"/>
              </a:rPr>
              <a:t>Pandas</a:t>
            </a:r>
            <a:r>
              <a:rPr sz="2800" dirty="0">
                <a:solidFill>
                  <a:srgbClr val="F47163"/>
                </a:solidFill>
                <a:latin typeface="微软雅黑" panose="020B0503020204020204" charset="-122"/>
                <a:cs typeface="微软雅黑" panose="020B0503020204020204" charset="-122"/>
              </a:rPr>
              <a:t>的基础类型</a:t>
            </a:r>
            <a:r>
              <a:rPr sz="2800" spc="-5" dirty="0">
                <a:solidFill>
                  <a:srgbClr val="F47163"/>
                </a:solidFill>
                <a:latin typeface="微软雅黑" panose="020B0503020204020204" charset="-122"/>
                <a:cs typeface="微软雅黑" panose="020B0503020204020204" charset="-122"/>
              </a:rPr>
              <a:t>2——DataFrame</a:t>
            </a:r>
            <a:endParaRPr sz="28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211836"/>
            <a:ext cx="476250" cy="661670"/>
          </a:xfrm>
          <a:custGeom>
            <a:avLst/>
            <a:gdLst/>
            <a:ahLst/>
            <a:cxnLst/>
            <a:rect l="l" t="t" r="r" b="b"/>
            <a:pathLst>
              <a:path w="476250" h="661669">
                <a:moveTo>
                  <a:pt x="0" y="661416"/>
                </a:moveTo>
                <a:lnTo>
                  <a:pt x="476250" y="661416"/>
                </a:lnTo>
                <a:lnTo>
                  <a:pt x="476250" y="0"/>
                </a:lnTo>
                <a:lnTo>
                  <a:pt x="0" y="0"/>
                </a:lnTo>
                <a:lnTo>
                  <a:pt x="0" y="661416"/>
                </a:lnTo>
                <a:close/>
              </a:path>
            </a:pathLst>
          </a:custGeom>
          <a:solidFill>
            <a:srgbClr val="F4716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17602" y="413258"/>
            <a:ext cx="240665" cy="2451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50" spc="-10" dirty="0">
                <a:solidFill>
                  <a:srgbClr val="FBFBFB"/>
                </a:solidFill>
                <a:latin typeface="微软雅黑" panose="020B0503020204020204" charset="-122"/>
                <a:cs typeface="微软雅黑" panose="020B0503020204020204" charset="-122"/>
              </a:rPr>
              <a:t>40</a:t>
            </a:r>
            <a:endParaRPr sz="145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88389" y="3884167"/>
            <a:ext cx="3073400" cy="9975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" dirty="0">
                <a:solidFill>
                  <a:srgbClr val="8B8B8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输出结果：</a:t>
            </a:r>
            <a:endParaRPr sz="32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1028065">
              <a:lnSpc>
                <a:spcPct val="100000"/>
              </a:lnSpc>
            </a:pPr>
            <a:endParaRPr sz="32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555750" y="1902460"/>
            <a:ext cx="5389880" cy="153797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9520" y="4881880"/>
            <a:ext cx="6828790" cy="276288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5498" y="302768"/>
            <a:ext cx="216090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solidFill>
                  <a:srgbClr val="F47163"/>
                </a:solidFill>
              </a:rPr>
              <a:t>数据展示方法</a:t>
            </a:r>
            <a:endParaRPr sz="2800"/>
          </a:p>
        </p:txBody>
      </p:sp>
      <p:sp>
        <p:nvSpPr>
          <p:cNvPr id="3" name="object 3"/>
          <p:cNvSpPr/>
          <p:nvPr/>
        </p:nvSpPr>
        <p:spPr>
          <a:xfrm>
            <a:off x="0" y="211836"/>
            <a:ext cx="476250" cy="661670"/>
          </a:xfrm>
          <a:custGeom>
            <a:avLst/>
            <a:gdLst/>
            <a:ahLst/>
            <a:cxnLst/>
            <a:rect l="l" t="t" r="r" b="b"/>
            <a:pathLst>
              <a:path w="476250" h="661669">
                <a:moveTo>
                  <a:pt x="0" y="661416"/>
                </a:moveTo>
                <a:lnTo>
                  <a:pt x="476250" y="661416"/>
                </a:lnTo>
                <a:lnTo>
                  <a:pt x="476250" y="0"/>
                </a:lnTo>
                <a:lnTo>
                  <a:pt x="0" y="0"/>
                </a:lnTo>
                <a:lnTo>
                  <a:pt x="0" y="661416"/>
                </a:lnTo>
                <a:close/>
              </a:path>
            </a:pathLst>
          </a:custGeom>
          <a:solidFill>
            <a:srgbClr val="F4716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117602" y="413258"/>
            <a:ext cx="240665" cy="2451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50" spc="-10" dirty="0">
                <a:solidFill>
                  <a:srgbClr val="FBFBFB"/>
                </a:solidFill>
                <a:latin typeface="微软雅黑" panose="020B0503020204020204" charset="-122"/>
                <a:cs typeface="微软雅黑" panose="020B0503020204020204" charset="-122"/>
              </a:rPr>
              <a:t>18</a:t>
            </a:r>
            <a:endParaRPr sz="145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19708" y="1884172"/>
            <a:ext cx="2675255" cy="2160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527050" indent="-514350">
              <a:lnSpc>
                <a:spcPct val="100000"/>
              </a:lnSpc>
              <a:spcBef>
                <a:spcPts val="105"/>
              </a:spcBef>
              <a:buAutoNum type="arabicPeriod"/>
              <a:tabLst>
                <a:tab pos="526415" algn="l"/>
                <a:tab pos="527050" algn="l"/>
              </a:tabLst>
            </a:pPr>
            <a:r>
              <a:rPr sz="2800" spc="-5" dirty="0">
                <a:solidFill>
                  <a:srgbClr val="8B8B8B"/>
                </a:solidFill>
                <a:latin typeface="微软雅黑" panose="020B0503020204020204" charset="-122"/>
                <a:cs typeface="微软雅黑" panose="020B0503020204020204" charset="-122"/>
              </a:rPr>
              <a:t>列表</a:t>
            </a:r>
            <a:endParaRPr sz="2800">
              <a:latin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lr>
                <a:srgbClr val="8B8B8B"/>
              </a:buClr>
              <a:buFont typeface="΢"/>
              <a:buAutoNum type="arabicPeriod"/>
            </a:pPr>
            <a:endParaRPr sz="2900">
              <a:latin typeface="Times New Roman" panose="02020603050405020304"/>
              <a:cs typeface="Times New Roman" panose="02020603050405020304"/>
            </a:endParaRPr>
          </a:p>
          <a:p>
            <a:pPr marL="527050" indent="-514350">
              <a:lnSpc>
                <a:spcPct val="100000"/>
              </a:lnSpc>
              <a:buAutoNum type="arabicPeriod"/>
              <a:tabLst>
                <a:tab pos="526415" algn="l"/>
                <a:tab pos="527050" algn="l"/>
              </a:tabLst>
            </a:pPr>
            <a:r>
              <a:rPr sz="2800" dirty="0">
                <a:solidFill>
                  <a:srgbClr val="8B8B8B"/>
                </a:solidFill>
                <a:latin typeface="微软雅黑" panose="020B0503020204020204" charset="-122"/>
                <a:cs typeface="微软雅黑" panose="020B0503020204020204" charset="-122"/>
              </a:rPr>
              <a:t>图表</a:t>
            </a:r>
            <a:endParaRPr sz="2800">
              <a:latin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lr>
                <a:srgbClr val="8B8B8B"/>
              </a:buClr>
              <a:buFont typeface="΢"/>
              <a:buAutoNum type="arabicPeriod"/>
            </a:pPr>
            <a:endParaRPr sz="2900">
              <a:latin typeface="Times New Roman" panose="02020603050405020304"/>
              <a:cs typeface="Times New Roman" panose="02020603050405020304"/>
            </a:endParaRPr>
          </a:p>
          <a:p>
            <a:pPr marL="527050" indent="-514350">
              <a:lnSpc>
                <a:spcPct val="100000"/>
              </a:lnSpc>
              <a:buAutoNum type="arabicPeriod"/>
              <a:tabLst>
                <a:tab pos="526415" algn="l"/>
                <a:tab pos="527050" algn="l"/>
              </a:tabLst>
            </a:pPr>
            <a:r>
              <a:rPr sz="2800" dirty="0">
                <a:solidFill>
                  <a:srgbClr val="8B8B8B"/>
                </a:solidFill>
                <a:latin typeface="微软雅黑" panose="020B0503020204020204" charset="-122"/>
                <a:cs typeface="微软雅黑" panose="020B0503020204020204" charset="-122"/>
              </a:rPr>
              <a:t>动态交互图形</a:t>
            </a:r>
            <a:endParaRPr sz="28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367783" y="1567434"/>
            <a:ext cx="9806940" cy="3605783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88389" y="1109725"/>
            <a:ext cx="632460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5" dirty="0">
                <a:solidFill>
                  <a:srgbClr val="8B8B8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修改DataFrame数据中的某一列数据</a:t>
            </a:r>
            <a:endParaRPr sz="32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55498" y="302768"/>
            <a:ext cx="584708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20" dirty="0">
                <a:solidFill>
                  <a:srgbClr val="F47163"/>
                </a:solidFill>
                <a:latin typeface="微软雅黑" panose="020B0503020204020204" charset="-122"/>
                <a:cs typeface="微软雅黑" panose="020B0503020204020204" charset="-122"/>
              </a:rPr>
              <a:t>Pandas</a:t>
            </a:r>
            <a:r>
              <a:rPr sz="2800" dirty="0">
                <a:solidFill>
                  <a:srgbClr val="F47163"/>
                </a:solidFill>
                <a:latin typeface="微软雅黑" panose="020B0503020204020204" charset="-122"/>
                <a:cs typeface="微软雅黑" panose="020B0503020204020204" charset="-122"/>
              </a:rPr>
              <a:t>的基础类型</a:t>
            </a:r>
            <a:r>
              <a:rPr sz="2800" spc="-5" dirty="0">
                <a:solidFill>
                  <a:srgbClr val="F47163"/>
                </a:solidFill>
                <a:latin typeface="微软雅黑" panose="020B0503020204020204" charset="-122"/>
                <a:cs typeface="微软雅黑" panose="020B0503020204020204" charset="-122"/>
              </a:rPr>
              <a:t>2——DataFrame</a:t>
            </a:r>
            <a:endParaRPr sz="28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211836"/>
            <a:ext cx="476250" cy="661670"/>
          </a:xfrm>
          <a:custGeom>
            <a:avLst/>
            <a:gdLst/>
            <a:ahLst/>
            <a:cxnLst/>
            <a:rect l="l" t="t" r="r" b="b"/>
            <a:pathLst>
              <a:path w="476250" h="661669">
                <a:moveTo>
                  <a:pt x="0" y="661416"/>
                </a:moveTo>
                <a:lnTo>
                  <a:pt x="476250" y="661416"/>
                </a:lnTo>
                <a:lnTo>
                  <a:pt x="476250" y="0"/>
                </a:lnTo>
                <a:lnTo>
                  <a:pt x="0" y="0"/>
                </a:lnTo>
                <a:lnTo>
                  <a:pt x="0" y="661416"/>
                </a:lnTo>
                <a:close/>
              </a:path>
            </a:pathLst>
          </a:custGeom>
          <a:solidFill>
            <a:srgbClr val="F4716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17602" y="413258"/>
            <a:ext cx="240665" cy="2451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50" spc="-10" dirty="0">
                <a:solidFill>
                  <a:srgbClr val="FBFBFB"/>
                </a:solidFill>
                <a:latin typeface="微软雅黑" panose="020B0503020204020204" charset="-122"/>
                <a:cs typeface="微软雅黑" panose="020B0503020204020204" charset="-122"/>
              </a:rPr>
              <a:t>41</a:t>
            </a:r>
            <a:endParaRPr sz="145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88389" y="4112767"/>
            <a:ext cx="3073400" cy="9975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" dirty="0">
                <a:solidFill>
                  <a:srgbClr val="8B8B8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输出结果：</a:t>
            </a:r>
            <a:endParaRPr sz="32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1028065">
              <a:lnSpc>
                <a:spcPct val="100000"/>
              </a:lnSpc>
            </a:pPr>
            <a:endParaRPr sz="32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962025" y="1901952"/>
            <a:ext cx="9048750" cy="1552955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390" y="4907280"/>
            <a:ext cx="6871335" cy="2720975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88389" y="1033525"/>
            <a:ext cx="917003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5" dirty="0">
                <a:solidFill>
                  <a:srgbClr val="8B8B8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传入Series类型修改DataFrame数据中的某一列数据</a:t>
            </a:r>
            <a:endParaRPr sz="32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55498" y="302768"/>
            <a:ext cx="584708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20" dirty="0">
                <a:solidFill>
                  <a:srgbClr val="F47163"/>
                </a:solidFill>
                <a:latin typeface="微软雅黑" panose="020B0503020204020204" charset="-122"/>
                <a:cs typeface="微软雅黑" panose="020B0503020204020204" charset="-122"/>
              </a:rPr>
              <a:t>Pandas</a:t>
            </a:r>
            <a:r>
              <a:rPr sz="2800" dirty="0">
                <a:solidFill>
                  <a:srgbClr val="F47163"/>
                </a:solidFill>
                <a:latin typeface="微软雅黑" panose="020B0503020204020204" charset="-122"/>
                <a:cs typeface="微软雅黑" panose="020B0503020204020204" charset="-122"/>
              </a:rPr>
              <a:t>的基础类型</a:t>
            </a:r>
            <a:r>
              <a:rPr sz="2800" spc="-5" dirty="0">
                <a:solidFill>
                  <a:srgbClr val="F47163"/>
                </a:solidFill>
                <a:latin typeface="微软雅黑" panose="020B0503020204020204" charset="-122"/>
                <a:cs typeface="微软雅黑" panose="020B0503020204020204" charset="-122"/>
              </a:rPr>
              <a:t>2——DataFrame</a:t>
            </a:r>
            <a:endParaRPr sz="28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211836"/>
            <a:ext cx="476250" cy="661670"/>
          </a:xfrm>
          <a:custGeom>
            <a:avLst/>
            <a:gdLst/>
            <a:ahLst/>
            <a:cxnLst/>
            <a:rect l="l" t="t" r="r" b="b"/>
            <a:pathLst>
              <a:path w="476250" h="661669">
                <a:moveTo>
                  <a:pt x="0" y="661416"/>
                </a:moveTo>
                <a:lnTo>
                  <a:pt x="476250" y="661416"/>
                </a:lnTo>
                <a:lnTo>
                  <a:pt x="476250" y="0"/>
                </a:lnTo>
                <a:lnTo>
                  <a:pt x="0" y="0"/>
                </a:lnTo>
                <a:lnTo>
                  <a:pt x="0" y="661416"/>
                </a:lnTo>
                <a:close/>
              </a:path>
            </a:pathLst>
          </a:custGeom>
          <a:solidFill>
            <a:srgbClr val="F4716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17602" y="413258"/>
            <a:ext cx="240665" cy="2451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50" spc="-10" dirty="0">
                <a:solidFill>
                  <a:srgbClr val="FBFBFB"/>
                </a:solidFill>
                <a:latin typeface="微软雅黑" panose="020B0503020204020204" charset="-122"/>
                <a:cs typeface="微软雅黑" panose="020B0503020204020204" charset="-122"/>
              </a:rPr>
              <a:t>42</a:t>
            </a:r>
            <a:endParaRPr sz="145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88389" y="4366767"/>
            <a:ext cx="3072765" cy="5041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5" dirty="0">
                <a:solidFill>
                  <a:srgbClr val="8B8B8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输出结果：</a:t>
            </a:r>
            <a:endParaRPr sz="32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543050" y="1810385"/>
            <a:ext cx="7280910" cy="232283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6055" y="5012055"/>
            <a:ext cx="7454265" cy="2901315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88389" y="1033525"/>
            <a:ext cx="632460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5" dirty="0">
                <a:solidFill>
                  <a:srgbClr val="8B8B8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删除DataFrame数据中的某一列数据</a:t>
            </a:r>
            <a:endParaRPr sz="32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55498" y="302768"/>
            <a:ext cx="584708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20" dirty="0">
                <a:solidFill>
                  <a:srgbClr val="F47163"/>
                </a:solidFill>
                <a:latin typeface="微软雅黑" panose="020B0503020204020204" charset="-122"/>
                <a:cs typeface="微软雅黑" panose="020B0503020204020204" charset="-122"/>
              </a:rPr>
              <a:t>Pandas</a:t>
            </a:r>
            <a:r>
              <a:rPr sz="2800" dirty="0">
                <a:solidFill>
                  <a:srgbClr val="F47163"/>
                </a:solidFill>
                <a:latin typeface="微软雅黑" panose="020B0503020204020204" charset="-122"/>
                <a:cs typeface="微软雅黑" panose="020B0503020204020204" charset="-122"/>
              </a:rPr>
              <a:t>的基础类型</a:t>
            </a:r>
            <a:r>
              <a:rPr sz="2800" spc="-5" dirty="0">
                <a:solidFill>
                  <a:srgbClr val="F47163"/>
                </a:solidFill>
                <a:latin typeface="微软雅黑" panose="020B0503020204020204" charset="-122"/>
                <a:cs typeface="微软雅黑" panose="020B0503020204020204" charset="-122"/>
              </a:rPr>
              <a:t>2——DataFrame</a:t>
            </a:r>
            <a:endParaRPr sz="28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211836"/>
            <a:ext cx="476250" cy="661670"/>
          </a:xfrm>
          <a:custGeom>
            <a:avLst/>
            <a:gdLst/>
            <a:ahLst/>
            <a:cxnLst/>
            <a:rect l="l" t="t" r="r" b="b"/>
            <a:pathLst>
              <a:path w="476250" h="661669">
                <a:moveTo>
                  <a:pt x="0" y="661416"/>
                </a:moveTo>
                <a:lnTo>
                  <a:pt x="476250" y="661416"/>
                </a:lnTo>
                <a:lnTo>
                  <a:pt x="476250" y="0"/>
                </a:lnTo>
                <a:lnTo>
                  <a:pt x="0" y="0"/>
                </a:lnTo>
                <a:lnTo>
                  <a:pt x="0" y="661416"/>
                </a:lnTo>
                <a:close/>
              </a:path>
            </a:pathLst>
          </a:custGeom>
          <a:solidFill>
            <a:srgbClr val="F4716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17602" y="413258"/>
            <a:ext cx="240665" cy="2451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50" spc="-10" dirty="0">
                <a:solidFill>
                  <a:srgbClr val="FBFBFB"/>
                </a:solidFill>
                <a:latin typeface="微软雅黑" panose="020B0503020204020204" charset="-122"/>
                <a:cs typeface="微软雅黑" panose="020B0503020204020204" charset="-122"/>
              </a:rPr>
              <a:t>43</a:t>
            </a:r>
            <a:endParaRPr sz="145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88389" y="4823967"/>
            <a:ext cx="3072765" cy="5041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5" dirty="0">
                <a:solidFill>
                  <a:srgbClr val="8B8B8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输出结果</a:t>
            </a:r>
            <a:r>
              <a:rPr lang="zh-CN" sz="3200" spc="-5" dirty="0">
                <a:solidFill>
                  <a:srgbClr val="8B8B8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：</a:t>
            </a:r>
            <a:endParaRPr lang="zh-CN" sz="3200" spc="-5" dirty="0">
              <a:solidFill>
                <a:srgbClr val="8B8B8B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951480" y="2053209"/>
            <a:ext cx="7032497" cy="1928622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4760" y="4824095"/>
            <a:ext cx="5346700" cy="3001010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88389" y="1222120"/>
            <a:ext cx="489966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5" dirty="0">
                <a:solidFill>
                  <a:srgbClr val="8B8B8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根据新的索引重新排列数据</a:t>
            </a:r>
            <a:endParaRPr sz="32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55498" y="302768"/>
            <a:ext cx="584708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20" dirty="0">
                <a:solidFill>
                  <a:srgbClr val="F47163"/>
                </a:solidFill>
              </a:rPr>
              <a:t>Pandas</a:t>
            </a:r>
            <a:r>
              <a:rPr sz="2800" dirty="0">
                <a:solidFill>
                  <a:srgbClr val="F47163"/>
                </a:solidFill>
              </a:rPr>
              <a:t>的基础类型</a:t>
            </a:r>
            <a:r>
              <a:rPr sz="2800" spc="-5" dirty="0">
                <a:solidFill>
                  <a:srgbClr val="F47163"/>
                </a:solidFill>
              </a:rPr>
              <a:t>2——DataFrame</a:t>
            </a:r>
            <a:endParaRPr sz="2800"/>
          </a:p>
        </p:txBody>
      </p:sp>
      <p:sp>
        <p:nvSpPr>
          <p:cNvPr id="4" name="object 4"/>
          <p:cNvSpPr/>
          <p:nvPr/>
        </p:nvSpPr>
        <p:spPr>
          <a:xfrm>
            <a:off x="0" y="211836"/>
            <a:ext cx="476250" cy="661670"/>
          </a:xfrm>
          <a:custGeom>
            <a:avLst/>
            <a:gdLst/>
            <a:ahLst/>
            <a:cxnLst/>
            <a:rect l="l" t="t" r="r" b="b"/>
            <a:pathLst>
              <a:path w="476250" h="661669">
                <a:moveTo>
                  <a:pt x="0" y="661416"/>
                </a:moveTo>
                <a:lnTo>
                  <a:pt x="476250" y="661416"/>
                </a:lnTo>
                <a:lnTo>
                  <a:pt x="476250" y="0"/>
                </a:lnTo>
                <a:lnTo>
                  <a:pt x="0" y="0"/>
                </a:lnTo>
                <a:lnTo>
                  <a:pt x="0" y="661416"/>
                </a:lnTo>
                <a:close/>
              </a:path>
            </a:pathLst>
          </a:custGeom>
          <a:solidFill>
            <a:srgbClr val="F4716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17602" y="413258"/>
            <a:ext cx="240665" cy="2451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50" spc="-10" dirty="0">
                <a:solidFill>
                  <a:srgbClr val="FBFBFB"/>
                </a:solidFill>
                <a:latin typeface="微软雅黑" panose="020B0503020204020204" charset="-122"/>
                <a:cs typeface="微软雅黑" panose="020B0503020204020204" charset="-122"/>
              </a:rPr>
              <a:t>44</a:t>
            </a:r>
            <a:endParaRPr sz="145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88389" y="5005832"/>
            <a:ext cx="3073400" cy="5041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5" dirty="0">
                <a:solidFill>
                  <a:srgbClr val="8B8B8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输出结果：</a:t>
            </a:r>
            <a:endParaRPr sz="32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088390" y="2104390"/>
            <a:ext cx="11077194" cy="1552955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3825" y="5005705"/>
            <a:ext cx="6353810" cy="2620645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88389" y="1109725"/>
            <a:ext cx="489966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5" dirty="0">
                <a:solidFill>
                  <a:srgbClr val="8B8B8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根据新的索引重新排列数据</a:t>
            </a:r>
            <a:endParaRPr sz="32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55498" y="302768"/>
            <a:ext cx="584708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20" dirty="0">
                <a:solidFill>
                  <a:srgbClr val="F47163"/>
                </a:solidFill>
              </a:rPr>
              <a:t>Pandas</a:t>
            </a:r>
            <a:r>
              <a:rPr sz="2800" dirty="0">
                <a:solidFill>
                  <a:srgbClr val="F47163"/>
                </a:solidFill>
              </a:rPr>
              <a:t>的基础类型</a:t>
            </a:r>
            <a:r>
              <a:rPr sz="2800" spc="-5" dirty="0">
                <a:solidFill>
                  <a:srgbClr val="F47163"/>
                </a:solidFill>
              </a:rPr>
              <a:t>2——DataFrame</a:t>
            </a:r>
            <a:endParaRPr sz="2800"/>
          </a:p>
        </p:txBody>
      </p:sp>
      <p:sp>
        <p:nvSpPr>
          <p:cNvPr id="4" name="object 4"/>
          <p:cNvSpPr/>
          <p:nvPr/>
        </p:nvSpPr>
        <p:spPr>
          <a:xfrm>
            <a:off x="0" y="211836"/>
            <a:ext cx="476250" cy="661670"/>
          </a:xfrm>
          <a:custGeom>
            <a:avLst/>
            <a:gdLst/>
            <a:ahLst/>
            <a:cxnLst/>
            <a:rect l="l" t="t" r="r" b="b"/>
            <a:pathLst>
              <a:path w="476250" h="661669">
                <a:moveTo>
                  <a:pt x="0" y="661416"/>
                </a:moveTo>
                <a:lnTo>
                  <a:pt x="476250" y="661416"/>
                </a:lnTo>
                <a:lnTo>
                  <a:pt x="476250" y="0"/>
                </a:lnTo>
                <a:lnTo>
                  <a:pt x="0" y="0"/>
                </a:lnTo>
                <a:lnTo>
                  <a:pt x="0" y="661416"/>
                </a:lnTo>
                <a:close/>
              </a:path>
            </a:pathLst>
          </a:custGeom>
          <a:solidFill>
            <a:srgbClr val="F4716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17602" y="413258"/>
            <a:ext cx="240665" cy="2451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50" spc="-10" dirty="0">
                <a:solidFill>
                  <a:srgbClr val="FBFBFB"/>
                </a:solidFill>
                <a:latin typeface="微软雅黑" panose="020B0503020204020204" charset="-122"/>
                <a:cs typeface="微软雅黑" panose="020B0503020204020204" charset="-122"/>
              </a:rPr>
              <a:t>45</a:t>
            </a:r>
            <a:endParaRPr sz="145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09649" y="4247007"/>
            <a:ext cx="3073400" cy="5041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5" dirty="0">
                <a:solidFill>
                  <a:srgbClr val="8B8B8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输出结果：</a:t>
            </a:r>
            <a:endParaRPr sz="32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009650" y="2231898"/>
            <a:ext cx="12391644" cy="1533905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2640" y="4246880"/>
            <a:ext cx="7411720" cy="3472180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88389" y="1109725"/>
            <a:ext cx="4899660" cy="1488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5" dirty="0">
                <a:solidFill>
                  <a:srgbClr val="8B8B8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根据新的索引重新排列数据</a:t>
            </a:r>
            <a:endParaRPr sz="32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33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</a:pPr>
            <a:r>
              <a:rPr sz="3200" spc="-5" dirty="0">
                <a:solidFill>
                  <a:srgbClr val="8B8B8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将缺失位置填0</a:t>
            </a:r>
            <a:endParaRPr sz="32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55498" y="302768"/>
            <a:ext cx="584708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20" dirty="0">
                <a:solidFill>
                  <a:srgbClr val="F47163"/>
                </a:solidFill>
              </a:rPr>
              <a:t>Pandas</a:t>
            </a:r>
            <a:r>
              <a:rPr sz="2800" dirty="0">
                <a:solidFill>
                  <a:srgbClr val="F47163"/>
                </a:solidFill>
              </a:rPr>
              <a:t>的基础类型</a:t>
            </a:r>
            <a:r>
              <a:rPr sz="2800" spc="-5" dirty="0">
                <a:solidFill>
                  <a:srgbClr val="F47163"/>
                </a:solidFill>
              </a:rPr>
              <a:t>2——DataFrame</a:t>
            </a:r>
            <a:endParaRPr sz="2800"/>
          </a:p>
        </p:txBody>
      </p:sp>
      <p:sp>
        <p:nvSpPr>
          <p:cNvPr id="4" name="object 4"/>
          <p:cNvSpPr/>
          <p:nvPr/>
        </p:nvSpPr>
        <p:spPr>
          <a:xfrm>
            <a:off x="0" y="211836"/>
            <a:ext cx="476250" cy="661670"/>
          </a:xfrm>
          <a:custGeom>
            <a:avLst/>
            <a:gdLst/>
            <a:ahLst/>
            <a:cxnLst/>
            <a:rect l="l" t="t" r="r" b="b"/>
            <a:pathLst>
              <a:path w="476250" h="661669">
                <a:moveTo>
                  <a:pt x="0" y="661416"/>
                </a:moveTo>
                <a:lnTo>
                  <a:pt x="476250" y="661416"/>
                </a:lnTo>
                <a:lnTo>
                  <a:pt x="476250" y="0"/>
                </a:lnTo>
                <a:lnTo>
                  <a:pt x="0" y="0"/>
                </a:lnTo>
                <a:lnTo>
                  <a:pt x="0" y="661416"/>
                </a:lnTo>
                <a:close/>
              </a:path>
            </a:pathLst>
          </a:custGeom>
          <a:solidFill>
            <a:srgbClr val="F4716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17602" y="413258"/>
            <a:ext cx="240665" cy="2451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50" spc="-10" dirty="0">
                <a:solidFill>
                  <a:srgbClr val="FBFBFB"/>
                </a:solidFill>
                <a:latin typeface="微软雅黑" panose="020B0503020204020204" charset="-122"/>
                <a:cs typeface="微软雅黑" panose="020B0503020204020204" charset="-122"/>
              </a:rPr>
              <a:t>46</a:t>
            </a:r>
            <a:endParaRPr sz="145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09649" y="4005072"/>
            <a:ext cx="3073400" cy="5041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5" dirty="0">
                <a:solidFill>
                  <a:srgbClr val="8B8B8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输出结果</a:t>
            </a:r>
            <a:endParaRPr sz="32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009650" y="3140201"/>
            <a:ext cx="13320523" cy="585216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1730" y="4246245"/>
            <a:ext cx="6866890" cy="3394075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88389" y="1719325"/>
            <a:ext cx="591629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5" dirty="0">
                <a:solidFill>
                  <a:srgbClr val="8B8B8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扔掉包含缺失的数据（NaN）的行</a:t>
            </a:r>
            <a:endParaRPr sz="32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55498" y="302768"/>
            <a:ext cx="584708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20" dirty="0">
                <a:solidFill>
                  <a:srgbClr val="F47163"/>
                </a:solidFill>
              </a:rPr>
              <a:t>Pandas</a:t>
            </a:r>
            <a:r>
              <a:rPr sz="2800" dirty="0">
                <a:solidFill>
                  <a:srgbClr val="F47163"/>
                </a:solidFill>
              </a:rPr>
              <a:t>的基础类型</a:t>
            </a:r>
            <a:r>
              <a:rPr sz="2800" spc="-5" dirty="0">
                <a:solidFill>
                  <a:srgbClr val="F47163"/>
                </a:solidFill>
              </a:rPr>
              <a:t>2——DataFrame</a:t>
            </a:r>
            <a:endParaRPr sz="2800"/>
          </a:p>
        </p:txBody>
      </p:sp>
      <p:sp>
        <p:nvSpPr>
          <p:cNvPr id="4" name="object 4"/>
          <p:cNvSpPr/>
          <p:nvPr/>
        </p:nvSpPr>
        <p:spPr>
          <a:xfrm>
            <a:off x="0" y="211836"/>
            <a:ext cx="476250" cy="661670"/>
          </a:xfrm>
          <a:custGeom>
            <a:avLst/>
            <a:gdLst/>
            <a:ahLst/>
            <a:cxnLst/>
            <a:rect l="l" t="t" r="r" b="b"/>
            <a:pathLst>
              <a:path w="476250" h="661669">
                <a:moveTo>
                  <a:pt x="0" y="661416"/>
                </a:moveTo>
                <a:lnTo>
                  <a:pt x="476250" y="661416"/>
                </a:lnTo>
                <a:lnTo>
                  <a:pt x="476250" y="0"/>
                </a:lnTo>
                <a:lnTo>
                  <a:pt x="0" y="0"/>
                </a:lnTo>
                <a:lnTo>
                  <a:pt x="0" y="661416"/>
                </a:lnTo>
                <a:close/>
              </a:path>
            </a:pathLst>
          </a:custGeom>
          <a:solidFill>
            <a:srgbClr val="F4716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17602" y="413258"/>
            <a:ext cx="240665" cy="2451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50" spc="-10" dirty="0">
                <a:solidFill>
                  <a:srgbClr val="FBFBFB"/>
                </a:solidFill>
                <a:latin typeface="微软雅黑" panose="020B0503020204020204" charset="-122"/>
                <a:cs typeface="微软雅黑" panose="020B0503020204020204" charset="-122"/>
              </a:rPr>
              <a:t>48</a:t>
            </a:r>
            <a:endParaRPr sz="145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009650" y="2559557"/>
            <a:ext cx="6880097" cy="713994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1088389" y="3621023"/>
            <a:ext cx="6728459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5" dirty="0">
                <a:solidFill>
                  <a:srgbClr val="8B8B8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扔掉全部都是缺失的数据（NaN）的行</a:t>
            </a:r>
            <a:endParaRPr sz="32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009650" y="4313682"/>
            <a:ext cx="10045446" cy="75209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88389" y="1109725"/>
            <a:ext cx="489966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5" dirty="0">
                <a:solidFill>
                  <a:srgbClr val="8B8B8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填充所有缺失数据为一个值</a:t>
            </a:r>
            <a:endParaRPr sz="32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55498" y="302768"/>
            <a:ext cx="584708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20" dirty="0">
                <a:solidFill>
                  <a:srgbClr val="F47163"/>
                </a:solidFill>
              </a:rPr>
              <a:t>Pandas</a:t>
            </a:r>
            <a:r>
              <a:rPr sz="2800" dirty="0">
                <a:solidFill>
                  <a:srgbClr val="F47163"/>
                </a:solidFill>
              </a:rPr>
              <a:t>的基础类型</a:t>
            </a:r>
            <a:r>
              <a:rPr sz="2800" spc="-5" dirty="0">
                <a:solidFill>
                  <a:srgbClr val="F47163"/>
                </a:solidFill>
              </a:rPr>
              <a:t>2——DataFrame</a:t>
            </a:r>
            <a:endParaRPr sz="2800"/>
          </a:p>
        </p:txBody>
      </p:sp>
      <p:sp>
        <p:nvSpPr>
          <p:cNvPr id="4" name="object 4"/>
          <p:cNvSpPr/>
          <p:nvPr/>
        </p:nvSpPr>
        <p:spPr>
          <a:xfrm>
            <a:off x="0" y="211836"/>
            <a:ext cx="476250" cy="661670"/>
          </a:xfrm>
          <a:custGeom>
            <a:avLst/>
            <a:gdLst/>
            <a:ahLst/>
            <a:cxnLst/>
            <a:rect l="l" t="t" r="r" b="b"/>
            <a:pathLst>
              <a:path w="476250" h="661669">
                <a:moveTo>
                  <a:pt x="0" y="661416"/>
                </a:moveTo>
                <a:lnTo>
                  <a:pt x="476250" y="661416"/>
                </a:lnTo>
                <a:lnTo>
                  <a:pt x="476250" y="0"/>
                </a:lnTo>
                <a:lnTo>
                  <a:pt x="0" y="0"/>
                </a:lnTo>
                <a:lnTo>
                  <a:pt x="0" y="661416"/>
                </a:lnTo>
                <a:close/>
              </a:path>
            </a:pathLst>
          </a:custGeom>
          <a:solidFill>
            <a:srgbClr val="F4716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17602" y="413258"/>
            <a:ext cx="240665" cy="2451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50" spc="-10" dirty="0">
                <a:solidFill>
                  <a:srgbClr val="FBFBFB"/>
                </a:solidFill>
                <a:latin typeface="微软雅黑" panose="020B0503020204020204" charset="-122"/>
                <a:cs typeface="微软雅黑" panose="020B0503020204020204" charset="-122"/>
              </a:rPr>
              <a:t>49</a:t>
            </a:r>
            <a:endParaRPr sz="145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88389" y="3011423"/>
            <a:ext cx="489966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5" dirty="0">
                <a:solidFill>
                  <a:srgbClr val="8B8B8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按列填充缺失数据为不同值</a:t>
            </a:r>
            <a:endParaRPr sz="32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09650" y="1901952"/>
            <a:ext cx="7143750" cy="809244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009650" y="3676650"/>
            <a:ext cx="12577571" cy="4511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1088389" y="4469891"/>
            <a:ext cx="2870835" cy="5041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5" dirty="0">
                <a:solidFill>
                  <a:srgbClr val="8B8B8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输出结果：</a:t>
            </a:r>
            <a:endParaRPr sz="32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9135" y="4705985"/>
            <a:ext cx="6673850" cy="3192145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88389" y="1033525"/>
            <a:ext cx="286893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5" dirty="0">
                <a:solidFill>
                  <a:srgbClr val="8B8B8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删除某一行数据</a:t>
            </a:r>
            <a:endParaRPr sz="32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55498" y="302768"/>
            <a:ext cx="584708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20" dirty="0">
                <a:solidFill>
                  <a:srgbClr val="F47163"/>
                </a:solidFill>
              </a:rPr>
              <a:t>Pandas</a:t>
            </a:r>
            <a:r>
              <a:rPr sz="2800" dirty="0">
                <a:solidFill>
                  <a:srgbClr val="F47163"/>
                </a:solidFill>
              </a:rPr>
              <a:t>的基础类型</a:t>
            </a:r>
            <a:r>
              <a:rPr sz="2800" spc="-5" dirty="0">
                <a:solidFill>
                  <a:srgbClr val="F47163"/>
                </a:solidFill>
              </a:rPr>
              <a:t>2——DataFrame</a:t>
            </a:r>
            <a:endParaRPr sz="2800"/>
          </a:p>
        </p:txBody>
      </p:sp>
      <p:sp>
        <p:nvSpPr>
          <p:cNvPr id="4" name="object 4"/>
          <p:cNvSpPr/>
          <p:nvPr/>
        </p:nvSpPr>
        <p:spPr>
          <a:xfrm>
            <a:off x="0" y="211836"/>
            <a:ext cx="476250" cy="661670"/>
          </a:xfrm>
          <a:custGeom>
            <a:avLst/>
            <a:gdLst/>
            <a:ahLst/>
            <a:cxnLst/>
            <a:rect l="l" t="t" r="r" b="b"/>
            <a:pathLst>
              <a:path w="476250" h="661669">
                <a:moveTo>
                  <a:pt x="0" y="661416"/>
                </a:moveTo>
                <a:lnTo>
                  <a:pt x="476250" y="661416"/>
                </a:lnTo>
                <a:lnTo>
                  <a:pt x="476250" y="0"/>
                </a:lnTo>
                <a:lnTo>
                  <a:pt x="0" y="0"/>
                </a:lnTo>
                <a:lnTo>
                  <a:pt x="0" y="661416"/>
                </a:lnTo>
                <a:close/>
              </a:path>
            </a:pathLst>
          </a:custGeom>
          <a:solidFill>
            <a:srgbClr val="F4716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17602" y="413258"/>
            <a:ext cx="240665" cy="2451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50" spc="-10" dirty="0">
                <a:solidFill>
                  <a:srgbClr val="FBFBFB"/>
                </a:solidFill>
                <a:latin typeface="微软雅黑" panose="020B0503020204020204" charset="-122"/>
                <a:cs typeface="微软雅黑" panose="020B0503020204020204" charset="-122"/>
              </a:rPr>
              <a:t>50</a:t>
            </a:r>
            <a:endParaRPr sz="145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88389" y="4320032"/>
            <a:ext cx="3073400" cy="5041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5" dirty="0">
                <a:solidFill>
                  <a:srgbClr val="8B8B8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输出结果：</a:t>
            </a:r>
            <a:endParaRPr sz="32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009650" y="1995677"/>
            <a:ext cx="7902702" cy="1786127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3695" y="4992370"/>
            <a:ext cx="6674485" cy="2646680"/>
          </a:xfrm>
          <a:prstGeom prst="rect">
            <a:avLst/>
          </a:prstGeom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88389" y="1033525"/>
            <a:ext cx="1650364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5" dirty="0">
                <a:solidFill>
                  <a:srgbClr val="8B8B8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筛选数据</a:t>
            </a:r>
            <a:endParaRPr sz="32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55498" y="302768"/>
            <a:ext cx="584708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20" dirty="0">
                <a:solidFill>
                  <a:srgbClr val="F47163"/>
                </a:solidFill>
              </a:rPr>
              <a:t>Pandas</a:t>
            </a:r>
            <a:r>
              <a:rPr sz="2800" dirty="0">
                <a:solidFill>
                  <a:srgbClr val="F47163"/>
                </a:solidFill>
              </a:rPr>
              <a:t>的基础类型</a:t>
            </a:r>
            <a:r>
              <a:rPr sz="2800" spc="-5" dirty="0">
                <a:solidFill>
                  <a:srgbClr val="F47163"/>
                </a:solidFill>
              </a:rPr>
              <a:t>2——DataFrame</a:t>
            </a:r>
            <a:endParaRPr sz="2800"/>
          </a:p>
        </p:txBody>
      </p:sp>
      <p:sp>
        <p:nvSpPr>
          <p:cNvPr id="4" name="object 4"/>
          <p:cNvSpPr/>
          <p:nvPr/>
        </p:nvSpPr>
        <p:spPr>
          <a:xfrm>
            <a:off x="0" y="211836"/>
            <a:ext cx="476250" cy="661670"/>
          </a:xfrm>
          <a:custGeom>
            <a:avLst/>
            <a:gdLst/>
            <a:ahLst/>
            <a:cxnLst/>
            <a:rect l="l" t="t" r="r" b="b"/>
            <a:pathLst>
              <a:path w="476250" h="661669">
                <a:moveTo>
                  <a:pt x="0" y="661416"/>
                </a:moveTo>
                <a:lnTo>
                  <a:pt x="476250" y="661416"/>
                </a:lnTo>
                <a:lnTo>
                  <a:pt x="476250" y="0"/>
                </a:lnTo>
                <a:lnTo>
                  <a:pt x="0" y="0"/>
                </a:lnTo>
                <a:lnTo>
                  <a:pt x="0" y="661416"/>
                </a:lnTo>
                <a:close/>
              </a:path>
            </a:pathLst>
          </a:custGeom>
          <a:solidFill>
            <a:srgbClr val="F4716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17602" y="413258"/>
            <a:ext cx="240665" cy="2451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50" spc="-10" dirty="0">
                <a:solidFill>
                  <a:srgbClr val="FBFBFB"/>
                </a:solidFill>
                <a:latin typeface="微软雅黑" panose="020B0503020204020204" charset="-122"/>
                <a:cs typeface="微软雅黑" panose="020B0503020204020204" charset="-122"/>
              </a:rPr>
              <a:t>51</a:t>
            </a:r>
            <a:endParaRPr sz="145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88389" y="3454908"/>
            <a:ext cx="3073400" cy="5041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5" dirty="0">
                <a:solidFill>
                  <a:srgbClr val="8B8B8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输出结果：</a:t>
            </a:r>
            <a:endParaRPr sz="32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009650" y="2019299"/>
            <a:ext cx="11503152" cy="869441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3280" y="4416425"/>
            <a:ext cx="8832850" cy="283337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407157" y="0"/>
            <a:ext cx="6632575" cy="8229600"/>
          </a:xfrm>
          <a:custGeom>
            <a:avLst/>
            <a:gdLst/>
            <a:ahLst/>
            <a:cxnLst/>
            <a:rect l="l" t="t" r="r" b="b"/>
            <a:pathLst>
              <a:path w="6632575" h="8229600">
                <a:moveTo>
                  <a:pt x="6632448" y="0"/>
                </a:moveTo>
                <a:lnTo>
                  <a:pt x="1731645" y="0"/>
                </a:lnTo>
                <a:lnTo>
                  <a:pt x="0" y="8229598"/>
                </a:lnTo>
                <a:lnTo>
                  <a:pt x="4900804" y="8229598"/>
                </a:lnTo>
                <a:lnTo>
                  <a:pt x="6632448" y="0"/>
                </a:lnTo>
                <a:close/>
              </a:path>
            </a:pathLst>
          </a:custGeom>
          <a:solidFill>
            <a:srgbClr val="F4716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750817" y="3632200"/>
            <a:ext cx="3947160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b="1" spc="-5" dirty="0">
                <a:solidFill>
                  <a:srgbClr val="FBFBFB"/>
                </a:solidFill>
                <a:latin typeface="微软雅黑" panose="020B0503020204020204" charset="-122"/>
                <a:cs typeface="微软雅黑" panose="020B0503020204020204" charset="-122"/>
              </a:rPr>
              <a:t>Nump</a:t>
            </a:r>
            <a:r>
              <a:rPr sz="5400" b="1" dirty="0">
                <a:solidFill>
                  <a:srgbClr val="FBFBFB"/>
                </a:solidFill>
                <a:latin typeface="微软雅黑" panose="020B0503020204020204" charset="-122"/>
                <a:cs typeface="微软雅黑" panose="020B0503020204020204" charset="-122"/>
              </a:rPr>
              <a:t>y基础</a:t>
            </a:r>
            <a:endParaRPr sz="5400">
              <a:latin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88389" y="1719325"/>
            <a:ext cx="327469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5" dirty="0">
                <a:solidFill>
                  <a:srgbClr val="8B8B8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从列表中筛选数据</a:t>
            </a:r>
            <a:endParaRPr sz="32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55498" y="302768"/>
            <a:ext cx="584708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20" dirty="0">
                <a:solidFill>
                  <a:srgbClr val="F47163"/>
                </a:solidFill>
                <a:latin typeface="微软雅黑" panose="020B0503020204020204" charset="-122"/>
                <a:cs typeface="微软雅黑" panose="020B0503020204020204" charset="-122"/>
              </a:rPr>
              <a:t>Pandas</a:t>
            </a:r>
            <a:r>
              <a:rPr sz="2800" dirty="0">
                <a:solidFill>
                  <a:srgbClr val="F47163"/>
                </a:solidFill>
                <a:latin typeface="微软雅黑" panose="020B0503020204020204" charset="-122"/>
                <a:cs typeface="微软雅黑" panose="020B0503020204020204" charset="-122"/>
              </a:rPr>
              <a:t>的基础类型</a:t>
            </a:r>
            <a:r>
              <a:rPr sz="2800" spc="-5" dirty="0">
                <a:solidFill>
                  <a:srgbClr val="F47163"/>
                </a:solidFill>
                <a:latin typeface="微软雅黑" panose="020B0503020204020204" charset="-122"/>
                <a:cs typeface="微软雅黑" panose="020B0503020204020204" charset="-122"/>
              </a:rPr>
              <a:t>2——DataFrame</a:t>
            </a:r>
            <a:endParaRPr sz="28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211836"/>
            <a:ext cx="476250" cy="661670"/>
          </a:xfrm>
          <a:custGeom>
            <a:avLst/>
            <a:gdLst/>
            <a:ahLst/>
            <a:cxnLst/>
            <a:rect l="l" t="t" r="r" b="b"/>
            <a:pathLst>
              <a:path w="476250" h="661669">
                <a:moveTo>
                  <a:pt x="0" y="661416"/>
                </a:moveTo>
                <a:lnTo>
                  <a:pt x="476250" y="661416"/>
                </a:lnTo>
                <a:lnTo>
                  <a:pt x="476250" y="0"/>
                </a:lnTo>
                <a:lnTo>
                  <a:pt x="0" y="0"/>
                </a:lnTo>
                <a:lnTo>
                  <a:pt x="0" y="661416"/>
                </a:lnTo>
                <a:close/>
              </a:path>
            </a:pathLst>
          </a:custGeom>
          <a:solidFill>
            <a:srgbClr val="F4716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17602" y="413258"/>
            <a:ext cx="240665" cy="2451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50" spc="-10" dirty="0">
                <a:solidFill>
                  <a:srgbClr val="FBFBFB"/>
                </a:solidFill>
                <a:latin typeface="微软雅黑" panose="020B0503020204020204" charset="-122"/>
                <a:cs typeface="微软雅黑" panose="020B0503020204020204" charset="-122"/>
              </a:rPr>
              <a:t>52</a:t>
            </a:r>
            <a:endParaRPr sz="145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241027" y="2443225"/>
            <a:ext cx="4902200" cy="5041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5" dirty="0">
                <a:solidFill>
                  <a:srgbClr val="8B8B8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输出结果：</a:t>
            </a:r>
            <a:endParaRPr sz="32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76250" y="2473451"/>
            <a:ext cx="8216646" cy="355777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1155" y="3176905"/>
            <a:ext cx="5039360" cy="2778125"/>
          </a:xfrm>
          <a:prstGeom prst="rect">
            <a:avLst/>
          </a:prstGeom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5498" y="302768"/>
            <a:ext cx="584708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20" dirty="0">
                <a:solidFill>
                  <a:srgbClr val="F47163"/>
                </a:solidFill>
              </a:rPr>
              <a:t>Pandas</a:t>
            </a:r>
            <a:r>
              <a:rPr sz="2800" dirty="0">
                <a:solidFill>
                  <a:srgbClr val="F47163"/>
                </a:solidFill>
              </a:rPr>
              <a:t>的基础类型</a:t>
            </a:r>
            <a:r>
              <a:rPr sz="2800" spc="-5" dirty="0">
                <a:solidFill>
                  <a:srgbClr val="F47163"/>
                </a:solidFill>
              </a:rPr>
              <a:t>2——DataFrame</a:t>
            </a:r>
            <a:endParaRPr sz="2800"/>
          </a:p>
        </p:txBody>
      </p:sp>
      <p:sp>
        <p:nvSpPr>
          <p:cNvPr id="3" name="object 3"/>
          <p:cNvSpPr/>
          <p:nvPr/>
        </p:nvSpPr>
        <p:spPr>
          <a:xfrm>
            <a:off x="0" y="211836"/>
            <a:ext cx="476250" cy="661670"/>
          </a:xfrm>
          <a:custGeom>
            <a:avLst/>
            <a:gdLst/>
            <a:ahLst/>
            <a:cxnLst/>
            <a:rect l="l" t="t" r="r" b="b"/>
            <a:pathLst>
              <a:path w="476250" h="661669">
                <a:moveTo>
                  <a:pt x="0" y="661416"/>
                </a:moveTo>
                <a:lnTo>
                  <a:pt x="476250" y="661416"/>
                </a:lnTo>
                <a:lnTo>
                  <a:pt x="476250" y="0"/>
                </a:lnTo>
                <a:lnTo>
                  <a:pt x="0" y="0"/>
                </a:lnTo>
                <a:lnTo>
                  <a:pt x="0" y="661416"/>
                </a:lnTo>
                <a:close/>
              </a:path>
            </a:pathLst>
          </a:custGeom>
          <a:solidFill>
            <a:srgbClr val="F4716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117602" y="413258"/>
            <a:ext cx="240665" cy="2451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50" spc="-10" dirty="0">
                <a:solidFill>
                  <a:srgbClr val="FBFBFB"/>
                </a:solidFill>
                <a:latin typeface="微软雅黑" panose="020B0503020204020204" charset="-122"/>
                <a:cs typeface="微软雅黑" panose="020B0503020204020204" charset="-122"/>
              </a:rPr>
              <a:t>53</a:t>
            </a:r>
            <a:endParaRPr sz="145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88389" y="1719325"/>
            <a:ext cx="11222355" cy="13119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5" dirty="0">
                <a:solidFill>
                  <a:srgbClr val="8B8B8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利用groupby对数据进行分组并计算sum, mean等</a:t>
            </a:r>
            <a:endParaRPr sz="32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8545830">
              <a:lnSpc>
                <a:spcPct val="100000"/>
              </a:lnSpc>
              <a:spcBef>
                <a:spcPts val="2460"/>
              </a:spcBef>
            </a:pPr>
            <a:r>
              <a:rPr sz="3200" spc="-5" dirty="0">
                <a:solidFill>
                  <a:srgbClr val="8B8B8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输出结果：</a:t>
            </a:r>
            <a:endParaRPr sz="32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871855" y="3159760"/>
            <a:ext cx="7753350" cy="3409315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9255" y="3190875"/>
            <a:ext cx="4968875" cy="3347085"/>
          </a:xfrm>
          <a:prstGeom prst="rect">
            <a:avLst/>
          </a:prstGeom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88389" y="1185925"/>
            <a:ext cx="611822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5" dirty="0">
                <a:solidFill>
                  <a:srgbClr val="8B8B8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数据排序——按索引名称升序排列</a:t>
            </a:r>
            <a:endParaRPr sz="32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55498" y="302768"/>
            <a:ext cx="584708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20" dirty="0">
                <a:solidFill>
                  <a:srgbClr val="F47163"/>
                </a:solidFill>
              </a:rPr>
              <a:t>Pandas</a:t>
            </a:r>
            <a:r>
              <a:rPr sz="2800" dirty="0">
                <a:solidFill>
                  <a:srgbClr val="F47163"/>
                </a:solidFill>
              </a:rPr>
              <a:t>的基础类型</a:t>
            </a:r>
            <a:r>
              <a:rPr sz="2800" spc="-5" dirty="0">
                <a:solidFill>
                  <a:srgbClr val="F47163"/>
                </a:solidFill>
              </a:rPr>
              <a:t>2——DataFrame</a:t>
            </a:r>
            <a:endParaRPr sz="2800"/>
          </a:p>
        </p:txBody>
      </p:sp>
      <p:sp>
        <p:nvSpPr>
          <p:cNvPr id="4" name="object 4"/>
          <p:cNvSpPr/>
          <p:nvPr/>
        </p:nvSpPr>
        <p:spPr>
          <a:xfrm>
            <a:off x="0" y="211836"/>
            <a:ext cx="476250" cy="661670"/>
          </a:xfrm>
          <a:custGeom>
            <a:avLst/>
            <a:gdLst/>
            <a:ahLst/>
            <a:cxnLst/>
            <a:rect l="l" t="t" r="r" b="b"/>
            <a:pathLst>
              <a:path w="476250" h="661669">
                <a:moveTo>
                  <a:pt x="0" y="661416"/>
                </a:moveTo>
                <a:lnTo>
                  <a:pt x="476250" y="661416"/>
                </a:lnTo>
                <a:lnTo>
                  <a:pt x="476250" y="0"/>
                </a:lnTo>
                <a:lnTo>
                  <a:pt x="0" y="0"/>
                </a:lnTo>
                <a:lnTo>
                  <a:pt x="0" y="661416"/>
                </a:lnTo>
                <a:close/>
              </a:path>
            </a:pathLst>
          </a:custGeom>
          <a:solidFill>
            <a:srgbClr val="F4716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17602" y="413258"/>
            <a:ext cx="240665" cy="2451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50" spc="-10" dirty="0">
                <a:solidFill>
                  <a:srgbClr val="FBFBFB"/>
                </a:solidFill>
                <a:latin typeface="微软雅黑" panose="020B0503020204020204" charset="-122"/>
                <a:cs typeface="微软雅黑" panose="020B0503020204020204" charset="-122"/>
              </a:rPr>
              <a:t>54</a:t>
            </a:r>
            <a:endParaRPr sz="145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09649" y="3378708"/>
            <a:ext cx="3073400" cy="5041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5" dirty="0">
                <a:solidFill>
                  <a:srgbClr val="8B8B8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输出结果</a:t>
            </a:r>
            <a:endParaRPr sz="32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009650" y="2141220"/>
            <a:ext cx="9402317" cy="78028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8480" y="4177665"/>
            <a:ext cx="8356600" cy="3554730"/>
          </a:xfrm>
          <a:prstGeom prst="rect">
            <a:avLst/>
          </a:prstGeom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27074" y="1064640"/>
            <a:ext cx="611822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5" dirty="0">
                <a:solidFill>
                  <a:srgbClr val="8B8B8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数据排序——按索引名称</a:t>
            </a:r>
            <a:r>
              <a:rPr sz="3200" spc="-5" dirty="0">
                <a:solidFill>
                  <a:srgbClr val="F47163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降序排列</a:t>
            </a:r>
            <a:endParaRPr sz="32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55498" y="302768"/>
            <a:ext cx="584708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20" dirty="0">
                <a:solidFill>
                  <a:srgbClr val="F47163"/>
                </a:solidFill>
              </a:rPr>
              <a:t>Pandas</a:t>
            </a:r>
            <a:r>
              <a:rPr sz="2800" dirty="0">
                <a:solidFill>
                  <a:srgbClr val="F47163"/>
                </a:solidFill>
              </a:rPr>
              <a:t>的基础类型</a:t>
            </a:r>
            <a:r>
              <a:rPr sz="2800" spc="-5" dirty="0">
                <a:solidFill>
                  <a:srgbClr val="F47163"/>
                </a:solidFill>
              </a:rPr>
              <a:t>2——DataFrame</a:t>
            </a:r>
            <a:endParaRPr sz="2800"/>
          </a:p>
        </p:txBody>
      </p:sp>
      <p:sp>
        <p:nvSpPr>
          <p:cNvPr id="4" name="object 4"/>
          <p:cNvSpPr/>
          <p:nvPr/>
        </p:nvSpPr>
        <p:spPr>
          <a:xfrm>
            <a:off x="0" y="211836"/>
            <a:ext cx="476250" cy="661670"/>
          </a:xfrm>
          <a:custGeom>
            <a:avLst/>
            <a:gdLst/>
            <a:ahLst/>
            <a:cxnLst/>
            <a:rect l="l" t="t" r="r" b="b"/>
            <a:pathLst>
              <a:path w="476250" h="661669">
                <a:moveTo>
                  <a:pt x="0" y="661416"/>
                </a:moveTo>
                <a:lnTo>
                  <a:pt x="476250" y="661416"/>
                </a:lnTo>
                <a:lnTo>
                  <a:pt x="476250" y="0"/>
                </a:lnTo>
                <a:lnTo>
                  <a:pt x="0" y="0"/>
                </a:lnTo>
                <a:lnTo>
                  <a:pt x="0" y="661416"/>
                </a:lnTo>
                <a:close/>
              </a:path>
            </a:pathLst>
          </a:custGeom>
          <a:solidFill>
            <a:srgbClr val="F4716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17602" y="413258"/>
            <a:ext cx="240665" cy="2451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50" spc="-10" dirty="0">
                <a:solidFill>
                  <a:srgbClr val="FBFBFB"/>
                </a:solidFill>
                <a:latin typeface="微软雅黑" panose="020B0503020204020204" charset="-122"/>
                <a:cs typeface="微软雅黑" panose="020B0503020204020204" charset="-122"/>
              </a:rPr>
              <a:t>55</a:t>
            </a:r>
            <a:endParaRPr sz="145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69339" y="3110103"/>
            <a:ext cx="3073400" cy="5041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5" dirty="0">
                <a:solidFill>
                  <a:srgbClr val="8B8B8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输出结果：</a:t>
            </a:r>
            <a:endParaRPr sz="32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069340" y="2001774"/>
            <a:ext cx="12039600" cy="618744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5705" y="3902075"/>
            <a:ext cx="7634605" cy="2976245"/>
          </a:xfrm>
          <a:prstGeom prst="rect">
            <a:avLst/>
          </a:prstGeom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88389" y="1719325"/>
            <a:ext cx="693039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5" dirty="0">
                <a:solidFill>
                  <a:srgbClr val="8B8B8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数据排序——按某一列的数据进行排序</a:t>
            </a:r>
            <a:endParaRPr sz="32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55498" y="302768"/>
            <a:ext cx="584708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20" dirty="0">
                <a:solidFill>
                  <a:srgbClr val="F47163"/>
                </a:solidFill>
              </a:rPr>
              <a:t>Pandas</a:t>
            </a:r>
            <a:r>
              <a:rPr sz="2800" dirty="0">
                <a:solidFill>
                  <a:srgbClr val="F47163"/>
                </a:solidFill>
              </a:rPr>
              <a:t>的基础类型</a:t>
            </a:r>
            <a:r>
              <a:rPr sz="2800" spc="-5" dirty="0">
                <a:solidFill>
                  <a:srgbClr val="F47163"/>
                </a:solidFill>
              </a:rPr>
              <a:t>2——DataFrame</a:t>
            </a:r>
            <a:endParaRPr sz="2800"/>
          </a:p>
        </p:txBody>
      </p:sp>
      <p:sp>
        <p:nvSpPr>
          <p:cNvPr id="4" name="object 4"/>
          <p:cNvSpPr/>
          <p:nvPr/>
        </p:nvSpPr>
        <p:spPr>
          <a:xfrm>
            <a:off x="0" y="211836"/>
            <a:ext cx="476250" cy="661670"/>
          </a:xfrm>
          <a:custGeom>
            <a:avLst/>
            <a:gdLst/>
            <a:ahLst/>
            <a:cxnLst/>
            <a:rect l="l" t="t" r="r" b="b"/>
            <a:pathLst>
              <a:path w="476250" h="661669">
                <a:moveTo>
                  <a:pt x="0" y="661416"/>
                </a:moveTo>
                <a:lnTo>
                  <a:pt x="476250" y="661416"/>
                </a:lnTo>
                <a:lnTo>
                  <a:pt x="476250" y="0"/>
                </a:lnTo>
                <a:lnTo>
                  <a:pt x="0" y="0"/>
                </a:lnTo>
                <a:lnTo>
                  <a:pt x="0" y="661416"/>
                </a:lnTo>
                <a:close/>
              </a:path>
            </a:pathLst>
          </a:custGeom>
          <a:solidFill>
            <a:srgbClr val="F4716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17602" y="413258"/>
            <a:ext cx="240665" cy="2451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50" spc="-10" dirty="0">
                <a:solidFill>
                  <a:srgbClr val="FBFBFB"/>
                </a:solidFill>
                <a:latin typeface="微软雅黑" panose="020B0503020204020204" charset="-122"/>
                <a:cs typeface="微软雅黑" panose="020B0503020204020204" charset="-122"/>
              </a:rPr>
              <a:t>56</a:t>
            </a:r>
            <a:endParaRPr sz="145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69339" y="4101338"/>
            <a:ext cx="3073400" cy="5041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5" dirty="0">
                <a:solidFill>
                  <a:srgbClr val="8B8B8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输出结果：</a:t>
            </a:r>
            <a:endParaRPr sz="32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009650" y="2907030"/>
            <a:ext cx="12577571" cy="771144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0305" y="4870450"/>
            <a:ext cx="6577330" cy="2575560"/>
          </a:xfrm>
          <a:prstGeom prst="rect">
            <a:avLst/>
          </a:prstGeom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88389" y="1262125"/>
            <a:ext cx="1650364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5" dirty="0">
                <a:solidFill>
                  <a:srgbClr val="8B8B8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数据汇总</a:t>
            </a:r>
            <a:endParaRPr sz="32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55498" y="302768"/>
            <a:ext cx="584708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20" dirty="0">
                <a:solidFill>
                  <a:srgbClr val="F47163"/>
                </a:solidFill>
              </a:rPr>
              <a:t>Pandas</a:t>
            </a:r>
            <a:r>
              <a:rPr sz="2800" dirty="0">
                <a:solidFill>
                  <a:srgbClr val="F47163"/>
                </a:solidFill>
              </a:rPr>
              <a:t>的基础类型</a:t>
            </a:r>
            <a:r>
              <a:rPr sz="2800" spc="-5" dirty="0">
                <a:solidFill>
                  <a:srgbClr val="F47163"/>
                </a:solidFill>
              </a:rPr>
              <a:t>2——DataFrame</a:t>
            </a:r>
            <a:endParaRPr sz="2800"/>
          </a:p>
        </p:txBody>
      </p:sp>
      <p:sp>
        <p:nvSpPr>
          <p:cNvPr id="4" name="object 4"/>
          <p:cNvSpPr/>
          <p:nvPr/>
        </p:nvSpPr>
        <p:spPr>
          <a:xfrm>
            <a:off x="0" y="211836"/>
            <a:ext cx="476250" cy="661670"/>
          </a:xfrm>
          <a:custGeom>
            <a:avLst/>
            <a:gdLst/>
            <a:ahLst/>
            <a:cxnLst/>
            <a:rect l="l" t="t" r="r" b="b"/>
            <a:pathLst>
              <a:path w="476250" h="661669">
                <a:moveTo>
                  <a:pt x="0" y="661416"/>
                </a:moveTo>
                <a:lnTo>
                  <a:pt x="476250" y="661416"/>
                </a:lnTo>
                <a:lnTo>
                  <a:pt x="476250" y="0"/>
                </a:lnTo>
                <a:lnTo>
                  <a:pt x="0" y="0"/>
                </a:lnTo>
                <a:lnTo>
                  <a:pt x="0" y="661416"/>
                </a:lnTo>
                <a:close/>
              </a:path>
            </a:pathLst>
          </a:custGeom>
          <a:solidFill>
            <a:srgbClr val="F4716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17602" y="413258"/>
            <a:ext cx="240665" cy="2451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50" spc="-10" dirty="0">
                <a:solidFill>
                  <a:srgbClr val="FBFBFB"/>
                </a:solidFill>
                <a:latin typeface="微软雅黑" panose="020B0503020204020204" charset="-122"/>
                <a:cs typeface="微软雅黑" panose="020B0503020204020204" charset="-122"/>
              </a:rPr>
              <a:t>57</a:t>
            </a:r>
            <a:endParaRPr sz="145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88389" y="4140708"/>
            <a:ext cx="6937375" cy="5041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5" dirty="0">
                <a:solidFill>
                  <a:srgbClr val="8B8B8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输出结果：</a:t>
            </a:r>
            <a:endParaRPr sz="32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735195" y="2242438"/>
            <a:ext cx="5907023" cy="943355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2635" y="4140835"/>
            <a:ext cx="9726295" cy="2880360"/>
          </a:xfrm>
          <a:prstGeom prst="rect">
            <a:avLst/>
          </a:prstGeom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88389" y="1719325"/>
            <a:ext cx="286893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5" dirty="0">
                <a:solidFill>
                  <a:srgbClr val="8B8B8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一些常用的方法</a:t>
            </a:r>
            <a:endParaRPr sz="32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55498" y="302768"/>
            <a:ext cx="301561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20" dirty="0">
                <a:solidFill>
                  <a:srgbClr val="F47163"/>
                </a:solidFill>
              </a:rPr>
              <a:t>Pandas</a:t>
            </a:r>
            <a:r>
              <a:rPr sz="2800" dirty="0">
                <a:solidFill>
                  <a:srgbClr val="F47163"/>
                </a:solidFill>
              </a:rPr>
              <a:t>的统计方法</a:t>
            </a:r>
            <a:endParaRPr sz="2800"/>
          </a:p>
        </p:txBody>
      </p:sp>
      <p:sp>
        <p:nvSpPr>
          <p:cNvPr id="4" name="object 4"/>
          <p:cNvSpPr/>
          <p:nvPr/>
        </p:nvSpPr>
        <p:spPr>
          <a:xfrm>
            <a:off x="0" y="211836"/>
            <a:ext cx="476250" cy="661670"/>
          </a:xfrm>
          <a:custGeom>
            <a:avLst/>
            <a:gdLst/>
            <a:ahLst/>
            <a:cxnLst/>
            <a:rect l="l" t="t" r="r" b="b"/>
            <a:pathLst>
              <a:path w="476250" h="661669">
                <a:moveTo>
                  <a:pt x="0" y="661416"/>
                </a:moveTo>
                <a:lnTo>
                  <a:pt x="476250" y="661416"/>
                </a:lnTo>
                <a:lnTo>
                  <a:pt x="476250" y="0"/>
                </a:lnTo>
                <a:lnTo>
                  <a:pt x="0" y="0"/>
                </a:lnTo>
                <a:lnTo>
                  <a:pt x="0" y="661416"/>
                </a:lnTo>
                <a:close/>
              </a:path>
            </a:pathLst>
          </a:custGeom>
          <a:solidFill>
            <a:srgbClr val="F4716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17602" y="413258"/>
            <a:ext cx="240665" cy="2451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50" spc="-10" dirty="0">
                <a:solidFill>
                  <a:srgbClr val="FBFBFB"/>
                </a:solidFill>
                <a:latin typeface="微软雅黑" panose="020B0503020204020204" charset="-122"/>
                <a:cs typeface="微软雅黑" panose="020B0503020204020204" charset="-122"/>
              </a:rPr>
              <a:t>58</a:t>
            </a:r>
            <a:endParaRPr sz="1450">
              <a:latin typeface="微软雅黑" panose="020B0503020204020204" charset="-122"/>
              <a:cs typeface="微软雅黑" panose="020B0503020204020204" charset="-122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1003236" y="2541651"/>
          <a:ext cx="8147050" cy="477318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41320"/>
                <a:gridCol w="5205730"/>
              </a:tblGrid>
              <a:tr h="530351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sz="2850" b="1" spc="35" dirty="0">
                          <a:solidFill>
                            <a:srgbClr val="FFFFFF"/>
                          </a:solidFill>
                          <a:latin typeface="Microsoft JhengHei" panose="020B0604030504040204" charset="-120"/>
                          <a:cs typeface="Microsoft JhengHei" panose="020B0604030504040204" charset="-120"/>
                        </a:rPr>
                        <a:t>函数</a:t>
                      </a:r>
                      <a:endParaRPr sz="2850">
                        <a:latin typeface="Microsoft JhengHei" panose="020B0604030504040204" charset="-120"/>
                        <a:cs typeface="Microsoft JhengHei" panose="020B0604030504040204" charset="-120"/>
                      </a:endParaRPr>
                    </a:p>
                  </a:txBody>
                  <a:tcPr marL="0" marR="0" marT="609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84CAC5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sz="2850" b="1" spc="35" dirty="0">
                          <a:solidFill>
                            <a:srgbClr val="FFFFFF"/>
                          </a:solidFill>
                          <a:latin typeface="Microsoft JhengHei" panose="020B0604030504040204" charset="-120"/>
                          <a:cs typeface="Microsoft JhengHei" panose="020B0604030504040204" charset="-120"/>
                        </a:rPr>
                        <a:t>说明</a:t>
                      </a:r>
                      <a:endParaRPr sz="2850">
                        <a:latin typeface="Microsoft JhengHei" panose="020B0604030504040204" charset="-120"/>
                        <a:cs typeface="Microsoft JhengHei" panose="020B0604030504040204" charset="-120"/>
                      </a:endParaRPr>
                    </a:p>
                  </a:txBody>
                  <a:tcPr marL="0" marR="0" marT="609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84CAC5"/>
                    </a:solidFill>
                  </a:tcPr>
                </a:tc>
              </a:tr>
              <a:tr h="530351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sz="2850" spc="15" dirty="0">
                          <a:solidFill>
                            <a:srgbClr val="3E3E3E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count</a:t>
                      </a:r>
                      <a:endParaRPr sz="2850">
                        <a:latin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609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9EBEA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sz="2850" spc="30" dirty="0">
                          <a:solidFill>
                            <a:srgbClr val="3E3E3E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计算非</a:t>
                      </a:r>
                      <a:r>
                        <a:rPr sz="2850" spc="10" dirty="0">
                          <a:solidFill>
                            <a:srgbClr val="3E3E3E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NaN</a:t>
                      </a:r>
                      <a:r>
                        <a:rPr sz="2850" spc="30" dirty="0">
                          <a:solidFill>
                            <a:srgbClr val="3E3E3E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数据</a:t>
                      </a:r>
                      <a:r>
                        <a:rPr sz="2850" spc="15" dirty="0">
                          <a:solidFill>
                            <a:srgbClr val="3E3E3E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的</a:t>
                      </a:r>
                      <a:r>
                        <a:rPr sz="2850" spc="30" dirty="0">
                          <a:solidFill>
                            <a:srgbClr val="3E3E3E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数量</a:t>
                      </a:r>
                      <a:endParaRPr sz="2850">
                        <a:latin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609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9EBEA"/>
                    </a:solidFill>
                  </a:tcPr>
                </a:tc>
              </a:tr>
              <a:tr h="530352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sz="2850" spc="15" dirty="0">
                          <a:solidFill>
                            <a:srgbClr val="3E3E3E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min</a:t>
                      </a:r>
                      <a:r>
                        <a:rPr sz="2850" spc="30" dirty="0">
                          <a:solidFill>
                            <a:srgbClr val="3E3E3E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、</a:t>
                      </a:r>
                      <a:r>
                        <a:rPr sz="2850" spc="15" dirty="0">
                          <a:solidFill>
                            <a:srgbClr val="3E3E3E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max</a:t>
                      </a:r>
                      <a:endParaRPr sz="2850">
                        <a:latin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609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CF6F5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sz="2850" spc="30" dirty="0">
                          <a:solidFill>
                            <a:srgbClr val="3E3E3E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计算最小、</a:t>
                      </a:r>
                      <a:r>
                        <a:rPr sz="2850" spc="15" dirty="0">
                          <a:solidFill>
                            <a:srgbClr val="3E3E3E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最</a:t>
                      </a:r>
                      <a:r>
                        <a:rPr sz="2850" spc="30" dirty="0">
                          <a:solidFill>
                            <a:srgbClr val="3E3E3E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大值</a:t>
                      </a:r>
                      <a:endParaRPr sz="2850">
                        <a:latin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609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CF6F5"/>
                    </a:solidFill>
                  </a:tcPr>
                </a:tc>
              </a:tr>
              <a:tr h="530351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sz="2850" spc="15" dirty="0">
                          <a:solidFill>
                            <a:srgbClr val="3E3E3E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argmin</a:t>
                      </a:r>
                      <a:r>
                        <a:rPr sz="2850" spc="30" dirty="0">
                          <a:solidFill>
                            <a:srgbClr val="3E3E3E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、</a:t>
                      </a:r>
                      <a:r>
                        <a:rPr sz="2850" spc="10" dirty="0">
                          <a:solidFill>
                            <a:srgbClr val="3E3E3E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argmax</a:t>
                      </a:r>
                      <a:endParaRPr sz="2850">
                        <a:latin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609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9EBEA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sz="2850" spc="30" dirty="0">
                          <a:solidFill>
                            <a:srgbClr val="3E3E3E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计算最小、</a:t>
                      </a:r>
                      <a:r>
                        <a:rPr sz="2850" spc="15" dirty="0">
                          <a:solidFill>
                            <a:srgbClr val="3E3E3E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最</a:t>
                      </a:r>
                      <a:r>
                        <a:rPr sz="2850" spc="30" dirty="0">
                          <a:solidFill>
                            <a:srgbClr val="3E3E3E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大</a:t>
                      </a:r>
                      <a:r>
                        <a:rPr sz="2850" spc="15" dirty="0">
                          <a:solidFill>
                            <a:srgbClr val="3E3E3E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值</a:t>
                      </a:r>
                      <a:r>
                        <a:rPr sz="2850" spc="30" dirty="0">
                          <a:solidFill>
                            <a:srgbClr val="3E3E3E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位置</a:t>
                      </a:r>
                      <a:endParaRPr sz="2850">
                        <a:latin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609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9EBEA"/>
                    </a:solidFill>
                  </a:tcPr>
                </a:tc>
              </a:tr>
              <a:tr h="530351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sz="2850" spc="15" dirty="0">
                          <a:solidFill>
                            <a:srgbClr val="3E3E3E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sum</a:t>
                      </a:r>
                      <a:endParaRPr sz="2850">
                        <a:latin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609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CF6F5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sz="2850" spc="30" dirty="0">
                          <a:solidFill>
                            <a:srgbClr val="3E3E3E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计算数值的和</a:t>
                      </a:r>
                      <a:endParaRPr sz="2850">
                        <a:latin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609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CF6F5"/>
                    </a:solidFill>
                  </a:tcPr>
                </a:tc>
              </a:tr>
              <a:tr h="530351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sz="2850" spc="15" dirty="0">
                          <a:solidFill>
                            <a:srgbClr val="3E3E3E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mean</a:t>
                      </a:r>
                      <a:endParaRPr sz="2850">
                        <a:latin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609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9EBEA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sz="2850" spc="30" dirty="0">
                          <a:solidFill>
                            <a:srgbClr val="3E3E3E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计算平均数</a:t>
                      </a:r>
                      <a:endParaRPr sz="2850">
                        <a:latin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609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9EBEA"/>
                    </a:solidFill>
                  </a:tcPr>
                </a:tc>
              </a:tr>
              <a:tr h="530351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485"/>
                        </a:spcBef>
                      </a:pPr>
                      <a:r>
                        <a:rPr sz="2850" spc="15" dirty="0">
                          <a:solidFill>
                            <a:srgbClr val="3E3E3E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median</a:t>
                      </a:r>
                      <a:endParaRPr sz="2850">
                        <a:latin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6159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CF6F5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485"/>
                        </a:spcBef>
                      </a:pPr>
                      <a:r>
                        <a:rPr sz="2850" spc="30" dirty="0">
                          <a:solidFill>
                            <a:srgbClr val="3E3E3E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计算中位数</a:t>
                      </a:r>
                      <a:endParaRPr sz="2850">
                        <a:latin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6159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CF6F5"/>
                    </a:solidFill>
                  </a:tcPr>
                </a:tc>
              </a:tr>
              <a:tr h="530352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485"/>
                        </a:spcBef>
                      </a:pPr>
                      <a:r>
                        <a:rPr sz="2850" spc="15" dirty="0">
                          <a:solidFill>
                            <a:srgbClr val="3E3E3E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var</a:t>
                      </a:r>
                      <a:endParaRPr sz="2850">
                        <a:latin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6159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9EBEA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485"/>
                        </a:spcBef>
                      </a:pPr>
                      <a:r>
                        <a:rPr sz="2850" spc="30" dirty="0">
                          <a:solidFill>
                            <a:srgbClr val="3E3E3E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计算方差</a:t>
                      </a:r>
                      <a:endParaRPr sz="2850">
                        <a:latin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6159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9EBEA"/>
                    </a:solidFill>
                  </a:tcPr>
                </a:tc>
              </a:tr>
              <a:tr h="530377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485"/>
                        </a:spcBef>
                      </a:pPr>
                      <a:r>
                        <a:rPr sz="2850" spc="15" dirty="0">
                          <a:solidFill>
                            <a:srgbClr val="3E3E3E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std</a:t>
                      </a:r>
                      <a:endParaRPr sz="2850">
                        <a:latin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6159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CF6F5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485"/>
                        </a:spcBef>
                      </a:pPr>
                      <a:r>
                        <a:rPr sz="2850" spc="30" dirty="0">
                          <a:solidFill>
                            <a:srgbClr val="3E3E3E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计算标准差</a:t>
                      </a:r>
                      <a:endParaRPr sz="2850">
                        <a:latin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6159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CF6F5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88389" y="1410970"/>
            <a:ext cx="429387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5" dirty="0">
                <a:solidFill>
                  <a:srgbClr val="8B8B8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两个DataFrame进行合并</a:t>
            </a:r>
            <a:endParaRPr sz="32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55498" y="302768"/>
            <a:ext cx="266001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20" dirty="0">
                <a:solidFill>
                  <a:srgbClr val="F47163"/>
                </a:solidFill>
                <a:latin typeface="微软雅黑" panose="020B0503020204020204" charset="-122"/>
                <a:cs typeface="微软雅黑" panose="020B0503020204020204" charset="-122"/>
              </a:rPr>
              <a:t>Pandas</a:t>
            </a:r>
            <a:r>
              <a:rPr sz="2800" dirty="0">
                <a:solidFill>
                  <a:srgbClr val="F47163"/>
                </a:solidFill>
                <a:latin typeface="微软雅黑" panose="020B0503020204020204" charset="-122"/>
                <a:cs typeface="微软雅黑" panose="020B0503020204020204" charset="-122"/>
              </a:rPr>
              <a:t>数据合并</a:t>
            </a:r>
            <a:endParaRPr sz="28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211836"/>
            <a:ext cx="476250" cy="661670"/>
          </a:xfrm>
          <a:custGeom>
            <a:avLst/>
            <a:gdLst/>
            <a:ahLst/>
            <a:cxnLst/>
            <a:rect l="l" t="t" r="r" b="b"/>
            <a:pathLst>
              <a:path w="476250" h="661669">
                <a:moveTo>
                  <a:pt x="0" y="661416"/>
                </a:moveTo>
                <a:lnTo>
                  <a:pt x="476250" y="661416"/>
                </a:lnTo>
                <a:lnTo>
                  <a:pt x="476250" y="0"/>
                </a:lnTo>
                <a:lnTo>
                  <a:pt x="0" y="0"/>
                </a:lnTo>
                <a:lnTo>
                  <a:pt x="0" y="661416"/>
                </a:lnTo>
                <a:close/>
              </a:path>
            </a:pathLst>
          </a:custGeom>
          <a:solidFill>
            <a:srgbClr val="F4716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17602" y="413258"/>
            <a:ext cx="240665" cy="2451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50" spc="-10" dirty="0">
                <a:solidFill>
                  <a:srgbClr val="FBFBFB"/>
                </a:solidFill>
                <a:latin typeface="微软雅黑" panose="020B0503020204020204" charset="-122"/>
                <a:cs typeface="微软雅黑" panose="020B0503020204020204" charset="-122"/>
              </a:rPr>
              <a:t>60</a:t>
            </a:r>
            <a:endParaRPr sz="145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039606" y="1419860"/>
            <a:ext cx="5511800" cy="5041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5" dirty="0">
                <a:solidFill>
                  <a:srgbClr val="8B8B8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输出结果</a:t>
            </a:r>
            <a:r>
              <a:rPr lang="zh-CN" sz="3200" spc="-5" dirty="0">
                <a:solidFill>
                  <a:srgbClr val="8B8B8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：</a:t>
            </a:r>
            <a:endParaRPr lang="zh-CN" sz="3200" spc="-5" dirty="0">
              <a:solidFill>
                <a:srgbClr val="8B8B8B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09650" y="2673476"/>
            <a:ext cx="7653527" cy="3473196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3365" y="2673350"/>
            <a:ext cx="4466590" cy="3425190"/>
          </a:xfrm>
          <a:prstGeom prst="rect">
            <a:avLst/>
          </a:prstGeom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55498" y="302768"/>
            <a:ext cx="266001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20" dirty="0">
                <a:solidFill>
                  <a:srgbClr val="F47163"/>
                </a:solidFill>
                <a:latin typeface="微软雅黑" panose="020B0503020204020204" charset="-122"/>
                <a:cs typeface="微软雅黑" panose="020B0503020204020204" charset="-122"/>
              </a:rPr>
              <a:t>Pandas</a:t>
            </a:r>
            <a:r>
              <a:rPr sz="2800" dirty="0">
                <a:solidFill>
                  <a:srgbClr val="F47163"/>
                </a:solidFill>
                <a:latin typeface="微软雅黑" panose="020B0503020204020204" charset="-122"/>
                <a:cs typeface="微软雅黑" panose="020B0503020204020204" charset="-122"/>
              </a:rPr>
              <a:t>数据合并</a:t>
            </a:r>
            <a:endParaRPr sz="28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211836"/>
            <a:ext cx="476250" cy="661670"/>
          </a:xfrm>
          <a:custGeom>
            <a:avLst/>
            <a:gdLst/>
            <a:ahLst/>
            <a:cxnLst/>
            <a:rect l="l" t="t" r="r" b="b"/>
            <a:pathLst>
              <a:path w="476250" h="661669">
                <a:moveTo>
                  <a:pt x="0" y="661416"/>
                </a:moveTo>
                <a:lnTo>
                  <a:pt x="476250" y="661416"/>
                </a:lnTo>
                <a:lnTo>
                  <a:pt x="476250" y="0"/>
                </a:lnTo>
                <a:lnTo>
                  <a:pt x="0" y="0"/>
                </a:lnTo>
                <a:lnTo>
                  <a:pt x="0" y="661416"/>
                </a:lnTo>
                <a:close/>
              </a:path>
            </a:pathLst>
          </a:custGeom>
          <a:solidFill>
            <a:srgbClr val="F4716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117602" y="413258"/>
            <a:ext cx="240665" cy="2451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50" spc="-10" dirty="0">
                <a:solidFill>
                  <a:srgbClr val="FBFBFB"/>
                </a:solidFill>
                <a:latin typeface="微软雅黑" panose="020B0503020204020204" charset="-122"/>
                <a:cs typeface="微软雅黑" panose="020B0503020204020204" charset="-122"/>
              </a:rPr>
              <a:t>61</a:t>
            </a:r>
            <a:endParaRPr sz="145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88389" y="1140155"/>
            <a:ext cx="12034520" cy="1541145"/>
          </a:xfrm>
          <a:prstGeom prst="rect">
            <a:avLst/>
          </a:prstGeom>
        </p:spPr>
        <p:txBody>
          <a:bodyPr vert="horz" wrap="square" lIns="0" tIns="2832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230"/>
              </a:spcBef>
            </a:pPr>
            <a:r>
              <a:rPr sz="3200" spc="-5" dirty="0">
                <a:solidFill>
                  <a:srgbClr val="8B8B8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两个DataFrame进行合并，</a:t>
            </a:r>
            <a:r>
              <a:rPr sz="3200" spc="-5" dirty="0">
                <a:solidFill>
                  <a:srgbClr val="F47163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不指定连接方式</a:t>
            </a:r>
            <a:endParaRPr sz="32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8160385">
              <a:lnSpc>
                <a:spcPct val="100000"/>
              </a:lnSpc>
              <a:spcBef>
                <a:spcPts val="2130"/>
              </a:spcBef>
            </a:pPr>
            <a:r>
              <a:rPr sz="3200" spc="-5" dirty="0">
                <a:solidFill>
                  <a:srgbClr val="8B8B8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输出结果：</a:t>
            </a:r>
            <a:endParaRPr sz="32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009650" y="2122932"/>
            <a:ext cx="7791450" cy="4105655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4175" y="2896870"/>
            <a:ext cx="3725545" cy="2729865"/>
          </a:xfrm>
          <a:prstGeom prst="rect">
            <a:avLst/>
          </a:prstGeom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55498" y="302768"/>
            <a:ext cx="266001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20" dirty="0">
                <a:solidFill>
                  <a:srgbClr val="F47163"/>
                </a:solidFill>
                <a:latin typeface="微软雅黑" panose="020B0503020204020204" charset="-122"/>
                <a:cs typeface="微软雅黑" panose="020B0503020204020204" charset="-122"/>
              </a:rPr>
              <a:t>Pandas</a:t>
            </a:r>
            <a:r>
              <a:rPr sz="2800" dirty="0">
                <a:solidFill>
                  <a:srgbClr val="F47163"/>
                </a:solidFill>
                <a:latin typeface="微软雅黑" panose="020B0503020204020204" charset="-122"/>
                <a:cs typeface="微软雅黑" panose="020B0503020204020204" charset="-122"/>
              </a:rPr>
              <a:t>数据合并</a:t>
            </a:r>
            <a:endParaRPr sz="28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211836"/>
            <a:ext cx="476250" cy="661670"/>
          </a:xfrm>
          <a:custGeom>
            <a:avLst/>
            <a:gdLst/>
            <a:ahLst/>
            <a:cxnLst/>
            <a:rect l="l" t="t" r="r" b="b"/>
            <a:pathLst>
              <a:path w="476250" h="661669">
                <a:moveTo>
                  <a:pt x="0" y="661416"/>
                </a:moveTo>
                <a:lnTo>
                  <a:pt x="476250" y="661416"/>
                </a:lnTo>
                <a:lnTo>
                  <a:pt x="476250" y="0"/>
                </a:lnTo>
                <a:lnTo>
                  <a:pt x="0" y="0"/>
                </a:lnTo>
                <a:lnTo>
                  <a:pt x="0" y="661416"/>
                </a:lnTo>
                <a:close/>
              </a:path>
            </a:pathLst>
          </a:custGeom>
          <a:solidFill>
            <a:srgbClr val="F4716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117602" y="413258"/>
            <a:ext cx="240665" cy="2451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50" spc="-10" dirty="0">
                <a:solidFill>
                  <a:srgbClr val="FBFBFB"/>
                </a:solidFill>
                <a:latin typeface="微软雅黑" panose="020B0503020204020204" charset="-122"/>
                <a:cs typeface="微软雅黑" panose="020B0503020204020204" charset="-122"/>
              </a:rPr>
              <a:t>62</a:t>
            </a:r>
            <a:endParaRPr sz="145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009650" y="2122932"/>
            <a:ext cx="7876794" cy="413385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1088389" y="1140155"/>
            <a:ext cx="12035790" cy="6106795"/>
          </a:xfrm>
          <a:prstGeom prst="rect">
            <a:avLst/>
          </a:prstGeom>
        </p:spPr>
        <p:txBody>
          <a:bodyPr vert="horz" wrap="square" lIns="0" tIns="2832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230"/>
              </a:spcBef>
            </a:pPr>
            <a:r>
              <a:rPr sz="3200" spc="-5" dirty="0">
                <a:solidFill>
                  <a:srgbClr val="8B8B8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两个DataFrame进行合并，</a:t>
            </a:r>
            <a:r>
              <a:rPr sz="3200" spc="-5" dirty="0">
                <a:solidFill>
                  <a:srgbClr val="F47163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指定连接方式</a:t>
            </a:r>
            <a:endParaRPr sz="32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8160385">
              <a:lnSpc>
                <a:spcPct val="100000"/>
              </a:lnSpc>
              <a:spcBef>
                <a:spcPts val="2130"/>
              </a:spcBef>
            </a:pPr>
            <a:r>
              <a:rPr sz="3200" spc="-5" dirty="0">
                <a:solidFill>
                  <a:srgbClr val="8B8B8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输出结果：</a:t>
            </a:r>
            <a:endParaRPr sz="32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8363585">
              <a:lnSpc>
                <a:spcPct val="100000"/>
              </a:lnSpc>
            </a:pPr>
            <a:r>
              <a:rPr sz="3200" dirty="0">
                <a:solidFill>
                  <a:srgbClr val="F47163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data1 </a:t>
            </a:r>
            <a:r>
              <a:rPr sz="3200" spc="-5" dirty="0">
                <a:solidFill>
                  <a:srgbClr val="F47163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key</a:t>
            </a:r>
            <a:r>
              <a:rPr sz="3200" spc="1555" dirty="0">
                <a:solidFill>
                  <a:srgbClr val="F47163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3200" spc="-5" dirty="0">
                <a:solidFill>
                  <a:srgbClr val="F47163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data2</a:t>
            </a:r>
            <a:endParaRPr sz="32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R="5715" algn="r">
              <a:lnSpc>
                <a:spcPct val="100000"/>
              </a:lnSpc>
            </a:pPr>
            <a:r>
              <a:rPr sz="3200" spc="-5" dirty="0">
                <a:solidFill>
                  <a:srgbClr val="F47163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0    </a:t>
            </a:r>
            <a:r>
              <a:rPr sz="3200" spc="1590" dirty="0">
                <a:solidFill>
                  <a:srgbClr val="F47163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3200" dirty="0">
                <a:solidFill>
                  <a:srgbClr val="F47163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1 </a:t>
            </a:r>
            <a:r>
              <a:rPr sz="3200" spc="1600" dirty="0">
                <a:solidFill>
                  <a:srgbClr val="F47163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3200" spc="-5" dirty="0">
                <a:solidFill>
                  <a:srgbClr val="F47163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a  </a:t>
            </a:r>
            <a:r>
              <a:rPr sz="3200" spc="1540" dirty="0">
                <a:solidFill>
                  <a:srgbClr val="F47163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3200" dirty="0">
                <a:solidFill>
                  <a:srgbClr val="F47163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8.0</a:t>
            </a:r>
            <a:endParaRPr sz="32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R="6985" algn="r">
              <a:lnSpc>
                <a:spcPct val="100000"/>
              </a:lnSpc>
            </a:pPr>
            <a:r>
              <a:rPr sz="3200" dirty="0">
                <a:solidFill>
                  <a:srgbClr val="F47163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1      3   a  </a:t>
            </a:r>
            <a:r>
              <a:rPr sz="3200" spc="1500" dirty="0">
                <a:solidFill>
                  <a:srgbClr val="F47163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3200" dirty="0">
                <a:solidFill>
                  <a:srgbClr val="F47163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8.0</a:t>
            </a:r>
            <a:endParaRPr sz="32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R="5715" algn="r">
              <a:lnSpc>
                <a:spcPct val="100000"/>
              </a:lnSpc>
            </a:pPr>
            <a:r>
              <a:rPr sz="3200" spc="-5" dirty="0">
                <a:solidFill>
                  <a:srgbClr val="F47163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2    </a:t>
            </a:r>
            <a:r>
              <a:rPr sz="3200" spc="1590" dirty="0">
                <a:solidFill>
                  <a:srgbClr val="F47163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3200" dirty="0">
                <a:solidFill>
                  <a:srgbClr val="F47163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2 </a:t>
            </a:r>
            <a:r>
              <a:rPr sz="3200" spc="1600" dirty="0">
                <a:solidFill>
                  <a:srgbClr val="F47163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3200" spc="-5" dirty="0">
                <a:solidFill>
                  <a:srgbClr val="F47163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b  </a:t>
            </a:r>
            <a:r>
              <a:rPr sz="3200" spc="1540" dirty="0">
                <a:solidFill>
                  <a:srgbClr val="F47163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3200" dirty="0">
                <a:solidFill>
                  <a:srgbClr val="F47163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9.0</a:t>
            </a:r>
            <a:endParaRPr sz="32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R="5715" algn="r">
              <a:lnSpc>
                <a:spcPct val="100000"/>
              </a:lnSpc>
            </a:pPr>
            <a:r>
              <a:rPr sz="3200" spc="-5" dirty="0">
                <a:solidFill>
                  <a:srgbClr val="F47163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3    </a:t>
            </a:r>
            <a:r>
              <a:rPr sz="3200" spc="1590" dirty="0">
                <a:solidFill>
                  <a:srgbClr val="F47163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3200" dirty="0">
                <a:solidFill>
                  <a:srgbClr val="F47163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5 </a:t>
            </a:r>
            <a:r>
              <a:rPr sz="3200" spc="1600" dirty="0">
                <a:solidFill>
                  <a:srgbClr val="F47163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3200" spc="-5" dirty="0">
                <a:solidFill>
                  <a:srgbClr val="F47163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b  </a:t>
            </a:r>
            <a:r>
              <a:rPr sz="3200" spc="1540" dirty="0">
                <a:solidFill>
                  <a:srgbClr val="F47163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3200" dirty="0">
                <a:solidFill>
                  <a:srgbClr val="F47163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9.0</a:t>
            </a:r>
            <a:endParaRPr sz="32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R="5715" algn="r">
              <a:lnSpc>
                <a:spcPct val="100000"/>
              </a:lnSpc>
            </a:pPr>
            <a:r>
              <a:rPr sz="3200" spc="-5" dirty="0">
                <a:solidFill>
                  <a:srgbClr val="F47163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4    </a:t>
            </a:r>
            <a:r>
              <a:rPr sz="3200" spc="1590" dirty="0">
                <a:solidFill>
                  <a:srgbClr val="F47163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3200" dirty="0">
                <a:solidFill>
                  <a:srgbClr val="F47163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4 </a:t>
            </a:r>
            <a:r>
              <a:rPr sz="3200" spc="1600" dirty="0">
                <a:solidFill>
                  <a:srgbClr val="F47163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3200" spc="-5" dirty="0">
                <a:solidFill>
                  <a:srgbClr val="F47163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c  </a:t>
            </a:r>
            <a:r>
              <a:rPr sz="3200" spc="1540" dirty="0">
                <a:solidFill>
                  <a:srgbClr val="F47163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3200" dirty="0">
                <a:solidFill>
                  <a:srgbClr val="F47163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7.0</a:t>
            </a:r>
            <a:endParaRPr sz="32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R="5080" algn="r">
              <a:lnSpc>
                <a:spcPct val="100000"/>
              </a:lnSpc>
            </a:pPr>
            <a:r>
              <a:rPr sz="3200" spc="-5" dirty="0">
                <a:solidFill>
                  <a:srgbClr val="F47163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5    </a:t>
            </a:r>
            <a:r>
              <a:rPr sz="3200" spc="1590" dirty="0">
                <a:solidFill>
                  <a:srgbClr val="F47163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3200" dirty="0">
                <a:solidFill>
                  <a:srgbClr val="F47163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6 </a:t>
            </a:r>
            <a:r>
              <a:rPr sz="3200" spc="1600" dirty="0">
                <a:solidFill>
                  <a:srgbClr val="F47163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3200" spc="-5" dirty="0">
                <a:solidFill>
                  <a:srgbClr val="F47163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d  </a:t>
            </a:r>
            <a:r>
              <a:rPr sz="3200" spc="1560" dirty="0">
                <a:solidFill>
                  <a:srgbClr val="F47163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3200" spc="-5" dirty="0">
                <a:solidFill>
                  <a:srgbClr val="F47163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NaN</a:t>
            </a:r>
            <a:endParaRPr sz="32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45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</a:pPr>
            <a:r>
              <a:rPr sz="3200" spc="-5" dirty="0">
                <a:solidFill>
                  <a:srgbClr val="8B8B8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还可以使用</a:t>
            </a:r>
            <a:r>
              <a:rPr sz="3200" spc="-5" dirty="0">
                <a:solidFill>
                  <a:srgbClr val="F47163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left、right</a:t>
            </a:r>
            <a:endParaRPr sz="32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3515" y="2729865"/>
            <a:ext cx="4246880" cy="355727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TABLE_BEAUTIFY" val="smartTable{2ed83fbb-0792-46a5-913f-770e986fd8a1}"/>
</p:tagLst>
</file>

<file path=ppt/tags/tag2.xml><?xml version="1.0" encoding="utf-8"?>
<p:tagLst xmlns:p="http://schemas.openxmlformats.org/presentationml/2006/main">
  <p:tag name="KSO_WM_UNIT_TABLE_BEAUTIFY" val="smartTable{a8084bc9-4de7-4848-92f0-52cd9004596a}"/>
</p:tagLst>
</file>

<file path=ppt/tags/tag3.xml><?xml version="1.0" encoding="utf-8"?>
<p:tagLst xmlns:p="http://schemas.openxmlformats.org/presentationml/2006/main">
  <p:tag name="KSO_WM_UNIT_TABLE_BEAUTIFY" val="smartTable{467d7028-faca-4510-a6f2-6f1d20de9a3c}"/>
</p:tagLst>
</file>

<file path=ppt/tags/tag4.xml><?xml version="1.0" encoding="utf-8"?>
<p:tagLst xmlns:p="http://schemas.openxmlformats.org/presentationml/2006/main">
  <p:tag name="KSO_WM_UNIT_TABLE_BEAUTIFY" val="smartTable{d5caf250-393f-4a2a-aa15-15436b6410a0}"/>
</p:tagLst>
</file>

<file path=ppt/tags/tag5.xml><?xml version="1.0" encoding="utf-8"?>
<p:tagLst xmlns:p="http://schemas.openxmlformats.org/presentationml/2006/main">
  <p:tag name="KSO_WM_UNIT_TABLE_BEAUTIFY" val="smartTable{b127c004-b3fb-4eba-9b01-56757cd14c9a}"/>
</p:tagLst>
</file>

<file path=ppt/tags/tag6.xml><?xml version="1.0" encoding="utf-8"?>
<p:tagLst xmlns:p="http://schemas.openxmlformats.org/presentationml/2006/main">
  <p:tag name="KSO_WM_UNIT_TABLE_BEAUTIFY" val="smartTable{748794e7-bf4e-4375-aa81-f0eb24643198}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5853</Words>
  <Application>WPS 演示</Application>
  <PresentationFormat>自定义</PresentationFormat>
  <Paragraphs>1131</Paragraphs>
  <Slides>118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118</vt:i4>
      </vt:variant>
    </vt:vector>
  </HeadingPairs>
  <TitlesOfParts>
    <vt:vector size="131" baseType="lpstr">
      <vt:lpstr>Arial</vt:lpstr>
      <vt:lpstr>宋体</vt:lpstr>
      <vt:lpstr>Wingdings</vt:lpstr>
      <vt:lpstr>微软雅黑</vt:lpstr>
      <vt:lpstr>方正小标宋简体</vt:lpstr>
      <vt:lpstr>΢</vt:lpstr>
      <vt:lpstr>Times New Roman</vt:lpstr>
      <vt:lpstr>Calibri</vt:lpstr>
      <vt:lpstr>Arial Unicode MS</vt:lpstr>
      <vt:lpstr>华文中宋</vt:lpstr>
      <vt:lpstr>Microsoft JhengHei</vt:lpstr>
      <vt:lpstr>Segoe Print</vt:lpstr>
      <vt:lpstr>Office Theme</vt:lpstr>
      <vt:lpstr>PowerPoint 演示文稿</vt:lpstr>
      <vt:lpstr>数据分析基础</vt:lpstr>
      <vt:lpstr>PowerPoint 演示文稿</vt:lpstr>
      <vt:lpstr>数据处理的一般流程</vt:lpstr>
      <vt:lpstr>数据收集方法</vt:lpstr>
      <vt:lpstr>数据预处理方法</vt:lpstr>
      <vt:lpstr>数据处理方法</vt:lpstr>
      <vt:lpstr>数据展示方法</vt:lpstr>
      <vt:lpstr>Numpy基础</vt:lpstr>
      <vt:lpstr>为什么用Numpy</vt:lpstr>
      <vt:lpstr>？Numpy有多快</vt:lpstr>
      <vt:lpstr>PowerPoint 演示文稿</vt:lpstr>
      <vt:lpstr>PowerPoint 演示文稿</vt:lpstr>
      <vt:lpstr>安装Numpy</vt:lpstr>
      <vt:lpstr>新建一个Python文件</vt:lpstr>
      <vt:lpstr>Numpy的基础类型——ndarray</vt:lpstr>
      <vt:lpstr>PowerPoint 演示文稿</vt:lpstr>
      <vt:lpstr>PowerPoint 演示文稿</vt:lpstr>
      <vt:lpstr>Numpy的基础类型——ndarray</vt:lpstr>
      <vt:lpstr>Numpy的基础类型——ndarray</vt:lpstr>
      <vt:lpstr>Numpy的基础类型——ndarray</vt:lpstr>
      <vt:lpstr>Numpy的基础类型——ndarray</vt:lpstr>
      <vt:lpstr>Numpy的基础类型——ndarray</vt:lpstr>
      <vt:lpstr>Numpy的基础类型——ndarray</vt:lpstr>
      <vt:lpstr>PowerPoint 演示文稿</vt:lpstr>
      <vt:lpstr>Numpy的基础类型——ndarray</vt:lpstr>
      <vt:lpstr>PowerPoint 演示文稿</vt:lpstr>
      <vt:lpstr>PowerPoint 演示文稿</vt:lpstr>
      <vt:lpstr>ndarray的运算</vt:lpstr>
      <vt:lpstr>ndarray的运算</vt:lpstr>
      <vt:lpstr>ndarray的运算</vt:lpstr>
      <vt:lpstr>ndarray的运算</vt:lpstr>
      <vt:lpstr>ndarray的运算</vt:lpstr>
      <vt:lpstr>ndarray的运算</vt:lpstr>
      <vt:lpstr>ndarray的运算</vt:lpstr>
      <vt:lpstr>ndarray的运算</vt:lpstr>
      <vt:lpstr>ndarray的运算</vt:lpstr>
      <vt:lpstr>PowerPoint 演示文稿</vt:lpstr>
      <vt:lpstr>PowerPoint 演示文稿</vt:lpstr>
      <vt:lpstr>PowerPoint 演示文稿</vt:lpstr>
      <vt:lpstr>统计书本的平均评分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Pandas = Panel Data</vt:lpstr>
      <vt:lpstr>Pandas  数据结构</vt:lpstr>
      <vt:lpstr>为什么用Pandas</vt:lpstr>
      <vt:lpstr>Pandas数据结构</vt:lpstr>
      <vt:lpstr>安装Pandas</vt:lpstr>
      <vt:lpstr>PowerPoint 演示文稿</vt:lpstr>
      <vt:lpstr>Pandas的基础类型1——Series</vt:lpstr>
      <vt:lpstr>PowerPoint 演示文稿</vt:lpstr>
      <vt:lpstr>Pandas的基础类型1——Series</vt:lpstr>
      <vt:lpstr>PowerPoint 演示文稿</vt:lpstr>
      <vt:lpstr>PowerPoint 演示文稿</vt:lpstr>
      <vt:lpstr>PowerPoint 演示文稿</vt:lpstr>
      <vt:lpstr>Pandas的基础类型1——Series</vt:lpstr>
      <vt:lpstr>Pandas的基础类型1——Series</vt:lpstr>
      <vt:lpstr>Pandas的基础类型1——Series</vt:lpstr>
      <vt:lpstr>PowerPoint 演示文稿</vt:lpstr>
      <vt:lpstr>Pandas的基础类型1——Series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Pandas的基础类型1——Series</vt:lpstr>
      <vt:lpstr>Pandas的基础类型1——Series</vt:lpstr>
      <vt:lpstr>PowerPoint 演示文稿</vt:lpstr>
      <vt:lpstr>Pandas的基础类型2——DataFrame</vt:lpstr>
      <vt:lpstr>Pandas的基础类型2——DataFrame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Pandas的基础类型2——DataFrame</vt:lpstr>
      <vt:lpstr>Pandas的基础类型2——DataFrame</vt:lpstr>
      <vt:lpstr>Pandas的基础类型2——DataFrame</vt:lpstr>
      <vt:lpstr>Pandas的基础类型2——DataFrame</vt:lpstr>
      <vt:lpstr>Pandas的基础类型2——DataFrame</vt:lpstr>
      <vt:lpstr>Pandas的基础类型2——DataFrame</vt:lpstr>
      <vt:lpstr>Pandas的基础类型2——DataFrame</vt:lpstr>
      <vt:lpstr>PowerPoint 演示文稿</vt:lpstr>
      <vt:lpstr>Pandas的基础类型2——DataFrame</vt:lpstr>
      <vt:lpstr>Pandas的基础类型2——DataFrame</vt:lpstr>
      <vt:lpstr>Pandas的基础类型2——DataFrame</vt:lpstr>
      <vt:lpstr>Pandas的基础类型2——DataFrame</vt:lpstr>
      <vt:lpstr>Pandas的基础类型2——DataFrame</vt:lpstr>
      <vt:lpstr>Pandas的统计方法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Pandas  文件存取</vt:lpstr>
      <vt:lpstr>CSV文件</vt:lpstr>
      <vt:lpstr>Pandas文件存取</vt:lpstr>
      <vt:lpstr>Pandas文件存取</vt:lpstr>
      <vt:lpstr>Pandas文件存取</vt:lpstr>
      <vt:lpstr>Pandas文件存取</vt:lpstr>
      <vt:lpstr>Pandas文件存取</vt:lpstr>
      <vt:lpstr>PowerPoint 演示文稿</vt:lpstr>
      <vt:lpstr>Pandas文件存取</vt:lpstr>
      <vt:lpstr>PowerPoint 演示文稿</vt:lpstr>
      <vt:lpstr>PowerPoint 演示文稿</vt:lpstr>
      <vt:lpstr>分析热门标签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吴陈炜(无尘)</cp:lastModifiedBy>
  <cp:revision>35</cp:revision>
  <dcterms:created xsi:type="dcterms:W3CDTF">2020-04-13T04:04:00Z</dcterms:created>
  <dcterms:modified xsi:type="dcterms:W3CDTF">2020-10-21T12:40:34Z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2018-09-08T00:00:00Z</vt:filetime>
  </property>
  <property fmtid="{D5CDD505-2E9C-101B-9397-08002B2CF9AE}" pid="3" name="LastSaved">
    <vt:filetime>2020-04-13T00:00:00Z</vt:filetime>
  </property>
  <property fmtid="{D5CDD505-2E9C-101B-9397-08002B2CF9AE}" pid="4" name="KSOProductBuildVer">
    <vt:lpwstr>2052-11.1.0.9999</vt:lpwstr>
  </property>
</Properties>
</file>